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62" r:id="rId2"/>
    <p:sldId id="256" r:id="rId3"/>
    <p:sldId id="257" r:id="rId4"/>
    <p:sldId id="258" r:id="rId5"/>
    <p:sldId id="259" r:id="rId6"/>
    <p:sldId id="261" r:id="rId7"/>
    <p:sldId id="263" r:id="rId8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8" d="100"/>
          <a:sy n="88" d="100"/>
        </p:scale>
        <p:origin x="45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B3006B-E75C-42BE-8B8D-ABA6F6F254C5}" type="datetimeFigureOut">
              <a:rPr lang="sl-SI" smtClean="0"/>
              <a:t>7.12.2020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0E87FD-2EE4-4F39-9F12-C41A51982CB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88139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05F081B-9EE6-45D3-9E80-A69720ED0F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5D5E56B0-BD52-4516-AC10-7BA287CA76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18845827-7DA9-4FAB-BDCF-E55BBFAD1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6FE8B-2DD6-4153-8326-58E33DFC4216}" type="datetime1">
              <a:rPr lang="sl-SI" smtClean="0"/>
              <a:t>7.12.2020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8FA55C17-EC55-4FF3-AB36-DE0510611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ACCDE189-42B8-4077-94C4-655312B26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37B9F-3A99-40A9-B39C-9198B667745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58180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B26FF34-F9AC-4BD0-8D40-D3FE21DFE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3C40BA11-28AA-4B9E-8EA6-7C7FEB9638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325AA30E-FAA3-4959-8122-BB47F99AB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F923D-072D-452F-BF4A-7974DEA8B774}" type="datetime1">
              <a:rPr lang="sl-SI" smtClean="0"/>
              <a:t>7.12.2020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0D3DE83F-240A-488E-A936-FCA9A24EE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03DCC2F5-F71D-4566-9C2C-AA0E0CD43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37B9F-3A99-40A9-B39C-9198B667745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69631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F7A1AA94-1DEE-4FF3-9800-31D3901E34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8B42E566-F30D-4900-86AE-8F5B0A5B5D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D1742573-1379-4345-9AB7-2D7F84E7F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F0348-3619-4D19-929C-89CB404C1EED}" type="datetime1">
              <a:rPr lang="sl-SI" smtClean="0"/>
              <a:t>7.12.2020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239EC347-3E22-4E1D-BEBB-4EEEF8BC4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8114F59D-326E-4B5E-999A-0962CB590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37B9F-3A99-40A9-B39C-9198B667745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66848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2D2F174-68E9-4784-AE07-36B11E5A2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5553020C-B1E5-40A7-A8A2-AF5401D609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2CDDD62B-B450-4536-BAD3-E2253427D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F767A-3100-4540-BA61-907DC383F9A2}" type="datetime1">
              <a:rPr lang="sl-SI" smtClean="0"/>
              <a:t>7.12.2020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34D55F0D-21D2-46D3-85D4-2E4448004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4C2C02D5-71AA-4931-A1E3-39C2C1725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37B9F-3A99-40A9-B39C-9198B667745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6207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225AD97-EDEC-4D2E-B6F3-BFC4E6029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62362F78-8DD3-42D0-8D7D-E4E75ABE29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C40FD9B6-D832-4DAD-86BC-0E917B171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C232-CD90-4726-91E1-0E0A6D36B839}" type="datetime1">
              <a:rPr lang="sl-SI" smtClean="0"/>
              <a:t>7.12.2020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BA08EE49-03C8-4068-B7EA-0EF9664A5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2F43B8DC-E71C-41F1-8414-50EC24F09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37B9F-3A99-40A9-B39C-9198B667745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12432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0AE8B2C-13E0-4D95-910E-E9345935A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78E19D9F-BF57-4B3C-8C2E-94D556C885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1706F0A9-5917-41C1-BE98-56FB84835C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34103E87-3E14-4AC3-861C-B64F13F14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8B571-B49C-46BB-84D7-7A4F2F7E8F7D}" type="datetime1">
              <a:rPr lang="sl-SI" smtClean="0"/>
              <a:t>7.12.2020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AFA7E836-F698-476B-BD69-D3FD08BA1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95B6C259-4D38-4851-9A12-2A624858C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37B9F-3A99-40A9-B39C-9198B667745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27954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7AE3039-CAEF-4405-BCC8-103783E29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B47ED478-1FAE-435E-9D3B-A554EC942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39F421FF-2A00-4222-8DA0-706CC6AAA2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562D2C7E-2E5A-45FD-BC69-F3F5BA641D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3D347397-0AD4-4E79-940D-507E54A767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DD91BF4D-26AF-4356-8261-EBB914945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4BC66-C064-48BF-9445-F5BD8C53F013}" type="datetime1">
              <a:rPr lang="sl-SI" smtClean="0"/>
              <a:t>7.12.2020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4410E117-CA45-4C74-8F24-E18586CDE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0A523C0F-28F3-4341-B2EB-7AC7B91AB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37B9F-3A99-40A9-B39C-9198B667745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84895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E130FE9-2D54-4DC6-8684-391B668A3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D6896FED-A2C4-4A19-82B7-757F5444E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78F3-5CB2-495E-958E-512636B4B7EB}" type="datetime1">
              <a:rPr lang="sl-SI" smtClean="0"/>
              <a:t>7.12.2020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F5B96347-756E-4DB5-B711-622AEC868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373520AC-7E95-498A-A9DA-3492E978F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37B9F-3A99-40A9-B39C-9198B667745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17945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614F8F04-A2B1-404C-8F6E-43592BB13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20366-D92B-48B2-8281-EE96AF58680E}" type="datetime1">
              <a:rPr lang="sl-SI" smtClean="0"/>
              <a:t>7.12.2020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B40C2247-2A5F-4A8E-89F4-047389001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79BE31B5-7914-4E30-A495-6E5F347C5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37B9F-3A99-40A9-B39C-9198B667745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25324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51C66DB-227C-4D3A-9F6A-D913001DA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ADD8764-4C12-40C7-86E4-9E6234F95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8AF9DBAF-E801-45DD-947B-AF9437FB67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A5BB5AC1-51AC-4E1B-AC86-4710C6CF2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D1F9F-F7C2-4364-8B9D-99660AAE972E}" type="datetime1">
              <a:rPr lang="sl-SI" smtClean="0"/>
              <a:t>7.12.2020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21920CAF-5714-439D-8CC1-8B0C2B54D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5208AB2A-5370-4187-AAB3-66588AACB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37B9F-3A99-40A9-B39C-9198B667745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37163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6F7A9C9-3D52-4EF1-B5C7-4B6CB7E74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6F2AD5A0-C1AF-47EE-B22B-6E79A40E7F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6D4318F8-3B1D-4EBE-9E14-3B616B8CB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0EF94AE5-17F5-42B9-BE6F-3CA101693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18AB-1C87-4895-9104-25805E7D286B}" type="datetime1">
              <a:rPr lang="sl-SI" smtClean="0"/>
              <a:t>7.12.2020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50D0C136-F57D-4ED4-8B9C-715A9E39E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04678F57-0A73-45FF-A10B-1BD4608E7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37B9F-3A99-40A9-B39C-9198B667745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65383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741B4AC6-E53C-42A0-9853-BB90A690E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94AF665F-1F38-476C-BC42-47CB701633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25780011-7CDB-45EF-A7D8-C51FEB3864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0B7CF0-C9D2-4FD8-9C1E-3040093FA5EA}" type="datetime1">
              <a:rPr lang="sl-SI" smtClean="0"/>
              <a:t>7.12.2020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5E272DE5-C687-49EC-B7B0-88FDF116E1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2F6568E-83D8-479E-AB37-4681F84AEB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37B9F-3A99-40A9-B39C-9198B667745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25158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t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hyperlink" Target="https://www.youtube.com/watch?v=qQ7YptBT8Vo" TargetMode="External"/><Relationship Id="rId2" Type="http://schemas.openxmlformats.org/officeDocument/2006/relationships/hyperlink" Target="https://www.meta-kinetics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12" Type="http://schemas.openxmlformats.org/officeDocument/2006/relationships/image" Target="../media/image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jpeg"/><Relationship Id="rId11" Type="http://schemas.openxmlformats.org/officeDocument/2006/relationships/image" Target="../media/image5.png"/><Relationship Id="rId5" Type="http://schemas.openxmlformats.org/officeDocument/2006/relationships/image" Target="../media/image12.jpeg"/><Relationship Id="rId10" Type="http://schemas.openxmlformats.org/officeDocument/2006/relationships/image" Target="../media/image17.png"/><Relationship Id="rId4" Type="http://schemas.openxmlformats.org/officeDocument/2006/relationships/hyperlink" Target="mailto:info@ugm.si" TargetMode="External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20640" cy="6858000"/>
          </a:xfrm>
          <a:prstGeom prst="rect">
            <a:avLst/>
          </a:prstGeom>
        </p:spPr>
      </p:pic>
      <p:sp>
        <p:nvSpPr>
          <p:cNvPr id="4" name="PoljeZBesedilom 3"/>
          <p:cNvSpPr txBox="1"/>
          <p:nvPr/>
        </p:nvSpPr>
        <p:spPr>
          <a:xfrm>
            <a:off x="6145427" y="2030643"/>
            <a:ext cx="5577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dirty="0">
                <a:latin typeface="Franklin Gothic Book" panose="020B0503020102020204" pitchFamily="34" charset="0"/>
              </a:rPr>
              <a:t>Huda mravljica na obisku</a:t>
            </a:r>
          </a:p>
        </p:txBody>
      </p:sp>
      <p:sp>
        <p:nvSpPr>
          <p:cNvPr id="5" name="PoljeZBesedilom 4"/>
          <p:cNvSpPr txBox="1"/>
          <p:nvPr/>
        </p:nvSpPr>
        <p:spPr>
          <a:xfrm>
            <a:off x="6145427" y="3058961"/>
            <a:ext cx="59095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 smtClean="0">
                <a:latin typeface="Franklin Gothic No. 2" panose="02000503060000020004" pitchFamily="50" charset="0"/>
              </a:rPr>
              <a:t>GIBLJIVE </a:t>
            </a:r>
            <a:r>
              <a:rPr lang="sl-SI" sz="3200" dirty="0" smtClean="0">
                <a:latin typeface="Franklin Gothic No. 2" panose="02000503060000020004" pitchFamily="50" charset="0"/>
              </a:rPr>
              <a:t>UMETNINE</a:t>
            </a:r>
          </a:p>
          <a:p>
            <a:endParaRPr lang="sl-SI" sz="800" dirty="0" smtClean="0">
              <a:latin typeface="Franklin Gothic Book" panose="020B0503020102020204" pitchFamily="34" charset="0"/>
            </a:endParaRPr>
          </a:p>
          <a:p>
            <a:r>
              <a:rPr lang="sl-SI" sz="2400" dirty="0" err="1" smtClean="0">
                <a:latin typeface="Franklin Gothic Book" panose="020B0503020102020204" pitchFamily="34" charset="0"/>
              </a:rPr>
              <a:t>Ustvarjalnica</a:t>
            </a:r>
            <a:r>
              <a:rPr lang="sl-SI" sz="2400" dirty="0" smtClean="0">
                <a:latin typeface="Franklin Gothic Book" panose="020B0503020102020204" pitchFamily="34" charset="0"/>
              </a:rPr>
              <a:t> za družine</a:t>
            </a:r>
            <a:endParaRPr lang="sl-SI" sz="2400" dirty="0">
              <a:latin typeface="Franklin Gothic Book" panose="020B0503020102020204" pitchFamily="34" charset="0"/>
            </a:endParaRPr>
          </a:p>
        </p:txBody>
      </p:sp>
      <p:sp>
        <p:nvSpPr>
          <p:cNvPr id="6" name="PoljeZBesedilom 5"/>
          <p:cNvSpPr txBox="1"/>
          <p:nvPr/>
        </p:nvSpPr>
        <p:spPr>
          <a:xfrm>
            <a:off x="6145427" y="4456611"/>
            <a:ext cx="29477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000" smtClean="0">
                <a:latin typeface="Franklin Gothic Book" panose="020B0503020102020204" pitchFamily="34" charset="0"/>
              </a:rPr>
              <a:t>december </a:t>
            </a:r>
            <a:r>
              <a:rPr lang="sl-SI" sz="3000" dirty="0">
                <a:latin typeface="Franklin Gothic Book" panose="020B0503020102020204" pitchFamily="34" charset="0"/>
              </a:rPr>
              <a:t>2020</a:t>
            </a:r>
          </a:p>
        </p:txBody>
      </p:sp>
      <p:sp>
        <p:nvSpPr>
          <p:cNvPr id="2" name="Označba mesta noge 1">
            <a:extLst>
              <a:ext uri="{FF2B5EF4-FFF2-40B4-BE49-F238E27FC236}">
                <a16:creationId xmlns:a16="http://schemas.microsoft.com/office/drawing/2014/main" id="{7E757E52-682F-4020-8384-4456D0608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579223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7E1D686D-FDF4-4A17-B7B8-79849B93E8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18" y="864066"/>
            <a:ext cx="5391626" cy="5212737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D8253E53-3206-4C16-9A98-11855AD4A3EA}"/>
              </a:ext>
            </a:extLst>
          </p:cNvPr>
          <p:cNvSpPr txBox="1"/>
          <p:nvPr/>
        </p:nvSpPr>
        <p:spPr>
          <a:xfrm>
            <a:off x="383945" y="6068519"/>
            <a:ext cx="503339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900" dirty="0">
                <a:latin typeface="Franklin Gothic Book" panose="020B0503020102020204" pitchFamily="34" charset="0"/>
              </a:rPr>
              <a:t>Slavko Tihec, </a:t>
            </a:r>
            <a:r>
              <a:rPr lang="sl-SI" sz="900" i="1" dirty="0" err="1">
                <a:latin typeface="Franklin Gothic Book" panose="020B0503020102020204" pitchFamily="34" charset="0"/>
              </a:rPr>
              <a:t>Akvamobile</a:t>
            </a:r>
            <a:r>
              <a:rPr lang="sl-SI" sz="900" i="1" dirty="0">
                <a:latin typeface="Franklin Gothic Book" panose="020B0503020102020204" pitchFamily="34" charset="0"/>
              </a:rPr>
              <a:t>, </a:t>
            </a:r>
            <a:r>
              <a:rPr lang="sl-SI" sz="900" dirty="0">
                <a:latin typeface="Franklin Gothic Book" panose="020B0503020102020204" pitchFamily="34" charset="0"/>
              </a:rPr>
              <a:t>1959 – 70, poliester, črpalka, voda, 90 x 80 cm  </a:t>
            </a: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784B2937-E2DD-46B9-98F8-1C25EC76F3F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112" y="402731"/>
            <a:ext cx="2431946" cy="1509582"/>
          </a:xfrm>
          <a:prstGeom prst="rect">
            <a:avLst/>
          </a:prstGeom>
        </p:spPr>
      </p:pic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181C23E8-5DDF-4406-A1BD-2680F313E7DD}"/>
              </a:ext>
            </a:extLst>
          </p:cNvPr>
          <p:cNvSpPr txBox="1"/>
          <p:nvPr/>
        </p:nvSpPr>
        <p:spPr>
          <a:xfrm>
            <a:off x="7776755" y="577815"/>
            <a:ext cx="347124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>
                <a:latin typeface="Franklin Gothic No. 2" panose="02000503060000020004" pitchFamily="50" charset="0"/>
              </a:rPr>
              <a:t>ZDI SE MI, DA SLIŠIM ŽUBORENJE VODE. </a:t>
            </a:r>
            <a:r>
              <a:rPr lang="sl-SI" sz="1400" dirty="0" smtClean="0">
                <a:latin typeface="Franklin Gothic No. 2" panose="02000503060000020004" pitchFamily="50" charset="0"/>
              </a:rPr>
              <a:t>IN </a:t>
            </a:r>
            <a:r>
              <a:rPr lang="sl-SI" sz="1400" dirty="0">
                <a:latin typeface="Franklin Gothic No. 2" panose="02000503060000020004" pitchFamily="50" charset="0"/>
              </a:rPr>
              <a:t>SLIŠIM, KOT DA ČOLNI RAHLO </a:t>
            </a:r>
            <a:r>
              <a:rPr lang="sl-SI" sz="1400" dirty="0" smtClean="0">
                <a:latin typeface="Franklin Gothic No. 2" panose="02000503060000020004" pitchFamily="50" charset="0"/>
              </a:rPr>
              <a:t>UDARJAJO </a:t>
            </a:r>
            <a:r>
              <a:rPr lang="sl-SI" sz="1400" dirty="0">
                <a:latin typeface="Franklin Gothic No. 2" panose="02000503060000020004" pitchFamily="50" charset="0"/>
              </a:rPr>
              <a:t>DRUG OB </a:t>
            </a:r>
            <a:r>
              <a:rPr lang="sl-SI" sz="1400" dirty="0" smtClean="0">
                <a:latin typeface="Franklin Gothic No. 2" panose="02000503060000020004" pitchFamily="50" charset="0"/>
              </a:rPr>
              <a:t>DRUGEGA. KJE </a:t>
            </a:r>
            <a:r>
              <a:rPr lang="sl-SI" sz="1400" dirty="0">
                <a:latin typeface="Franklin Gothic No. 2" panose="02000503060000020004" pitchFamily="50" charset="0"/>
              </a:rPr>
              <a:t>PA SEM? V GALERIJI ALI PRISTANIŠČU?</a:t>
            </a:r>
          </a:p>
        </p:txBody>
      </p:sp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A305233F-3302-4E41-B0A2-2D80412CA416}"/>
              </a:ext>
            </a:extLst>
          </p:cNvPr>
          <p:cNvSpPr txBox="1"/>
          <p:nvPr/>
        </p:nvSpPr>
        <p:spPr>
          <a:xfrm>
            <a:off x="6012111" y="2036559"/>
            <a:ext cx="370234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l-SI" sz="1400" b="1" dirty="0">
                <a:latin typeface="Franklin Gothic Book" panose="020B0503020102020204" pitchFamily="34" charset="0"/>
              </a:rPr>
              <a:t>Slavko Tihec </a:t>
            </a:r>
            <a:r>
              <a:rPr lang="sl-SI" sz="1400" dirty="0">
                <a:latin typeface="Franklin Gothic Book" panose="020B0503020102020204" pitchFamily="34" charset="0"/>
              </a:rPr>
              <a:t>(1928 – 1993) je kipar, ki je v slovenskem prostoru ustvaril prvo gibljivo umetnino, ki deluje na elektromotor. Umetnina </a:t>
            </a:r>
            <a:r>
              <a:rPr lang="sl-SI" sz="1400" i="1" dirty="0" err="1">
                <a:latin typeface="Franklin Gothic Book" panose="020B0503020102020204" pitchFamily="34" charset="0"/>
              </a:rPr>
              <a:t>Akvamobile</a:t>
            </a:r>
            <a:r>
              <a:rPr lang="sl-SI" sz="1400" i="1" dirty="0">
                <a:latin typeface="Franklin Gothic Book" panose="020B0503020102020204" pitchFamily="34" charset="0"/>
              </a:rPr>
              <a:t> </a:t>
            </a:r>
            <a:r>
              <a:rPr lang="sl-SI" sz="1400" dirty="0">
                <a:latin typeface="Franklin Gothic Book" panose="020B0503020102020204" pitchFamily="34" charset="0"/>
              </a:rPr>
              <a:t>je oblikovana iz umetne mase. V največjem valju je voda; vanjo so vstavljeni valji brez dna, od največjega do najmanjšega. V notranjosti umetnine je črpalka, ki premika vodo in s tem tudi valje, ki plavajo na njej. Ob tem slišimo prijeten zvok vode in </a:t>
            </a:r>
            <a:r>
              <a:rPr lang="sl-SI" sz="1400" dirty="0" smtClean="0">
                <a:latin typeface="Franklin Gothic Book" panose="020B0503020102020204" pitchFamily="34" charset="0"/>
              </a:rPr>
              <a:t>potrkavanje </a:t>
            </a:r>
            <a:r>
              <a:rPr lang="sl-SI" sz="1400" dirty="0">
                <a:latin typeface="Franklin Gothic Book" panose="020B0503020102020204" pitchFamily="34" charset="0"/>
              </a:rPr>
              <a:t>valjev. </a:t>
            </a:r>
            <a:r>
              <a:rPr lang="sl-SI" sz="1400" dirty="0" smtClean="0">
                <a:latin typeface="Franklin Gothic Book" panose="020B0503020102020204" pitchFamily="34" charset="0"/>
              </a:rPr>
              <a:t> </a:t>
            </a:r>
            <a:endParaRPr lang="sl-SI" sz="1400" dirty="0">
              <a:latin typeface="Franklin Gothic Book" panose="020B0503020102020204" pitchFamily="34" charset="0"/>
            </a:endParaRPr>
          </a:p>
        </p:txBody>
      </p:sp>
      <p:pic>
        <p:nvPicPr>
          <p:cNvPr id="2" name="video-1607071195">
            <a:hlinkClick r:id="" action="ppaction://media"/>
            <a:extLst>
              <a:ext uri="{FF2B5EF4-FFF2-40B4-BE49-F238E27FC236}">
                <a16:creationId xmlns:a16="http://schemas.microsoft.com/office/drawing/2014/main" id="{EF47BC61-D792-4D7C-9489-DAE9F6787A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77418" y="2550253"/>
            <a:ext cx="1589913" cy="3338819"/>
          </a:xfrm>
          <a:prstGeom prst="rect">
            <a:avLst/>
          </a:prstGeom>
        </p:spPr>
      </p:pic>
      <p:sp>
        <p:nvSpPr>
          <p:cNvPr id="3" name="Desna puščica 2"/>
          <p:cNvSpPr/>
          <p:nvPr/>
        </p:nvSpPr>
        <p:spPr>
          <a:xfrm>
            <a:off x="9193369" y="5651163"/>
            <a:ext cx="521081" cy="23790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PoljeZBesedilom 3"/>
          <p:cNvSpPr txBox="1"/>
          <p:nvPr/>
        </p:nvSpPr>
        <p:spPr>
          <a:xfrm>
            <a:off x="6408950" y="5535397"/>
            <a:ext cx="2908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200" dirty="0" smtClean="0">
                <a:latin typeface="Franklin Gothic No. 2" panose="02000503060000020004" pitchFamily="50" charset="0"/>
              </a:rPr>
              <a:t>Oglej si </a:t>
            </a:r>
            <a:r>
              <a:rPr lang="sl-SI" sz="1200" dirty="0">
                <a:latin typeface="Franklin Gothic No. 2" panose="02000503060000020004" pitchFamily="50" charset="0"/>
              </a:rPr>
              <a:t>video posnetek Tihčeve gibljive umetnine iz Zbirke UGM. </a:t>
            </a: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517" y="6349068"/>
            <a:ext cx="1585097" cy="353599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35015" y="6398035"/>
            <a:ext cx="841321" cy="329213"/>
          </a:xfrm>
          <a:prstGeom prst="rect">
            <a:avLst/>
          </a:prstGeom>
        </p:spPr>
      </p:pic>
      <p:sp>
        <p:nvSpPr>
          <p:cNvPr id="7" name="Označba mesta noge 6"/>
          <p:cNvSpPr>
            <a:spLocks noGrp="1"/>
          </p:cNvSpPr>
          <p:nvPr>
            <p:ph type="ftr" sz="quarter" idx="11"/>
          </p:nvPr>
        </p:nvSpPr>
        <p:spPr>
          <a:xfrm>
            <a:off x="457517" y="6325296"/>
            <a:ext cx="11218819" cy="365125"/>
          </a:xfrm>
        </p:spPr>
        <p:txBody>
          <a:bodyPr/>
          <a:lstStyle/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664038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>
            <a:extLst>
              <a:ext uri="{FF2B5EF4-FFF2-40B4-BE49-F238E27FC236}">
                <a16:creationId xmlns:a16="http://schemas.microsoft.com/office/drawing/2014/main" id="{82138ACC-A3A9-4907-AE0C-35B6EB981EE3}"/>
              </a:ext>
            </a:extLst>
          </p:cNvPr>
          <p:cNvSpPr txBox="1"/>
          <p:nvPr/>
        </p:nvSpPr>
        <p:spPr>
          <a:xfrm>
            <a:off x="429936" y="887453"/>
            <a:ext cx="5528521" cy="1022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l-SI" sz="1400" dirty="0">
                <a:latin typeface="Franklin Gothic Book" panose="020B0503020102020204" pitchFamily="34" charset="0"/>
              </a:rPr>
              <a:t>Tihec je v kiparstvo uvedel vrsto novosti. Primerjaj njegovo umetnino</a:t>
            </a:r>
            <a:r>
              <a:rPr lang="sl-SI" sz="1400" i="1" dirty="0">
                <a:latin typeface="Franklin Gothic Book" panose="020B0503020102020204" pitchFamily="34" charset="0"/>
              </a:rPr>
              <a:t> </a:t>
            </a:r>
            <a:r>
              <a:rPr lang="sl-SI" sz="1400" i="1" dirty="0" err="1">
                <a:latin typeface="Franklin Gothic Book" panose="020B0503020102020204" pitchFamily="34" charset="0"/>
              </a:rPr>
              <a:t>Akvamobile</a:t>
            </a:r>
            <a:r>
              <a:rPr lang="sl-SI" sz="1400" i="1" dirty="0">
                <a:latin typeface="Franklin Gothic Book" panose="020B0503020102020204" pitchFamily="34" charset="0"/>
              </a:rPr>
              <a:t> </a:t>
            </a:r>
            <a:r>
              <a:rPr lang="sl-SI" sz="1400" dirty="0">
                <a:latin typeface="Franklin Gothic Book" panose="020B0503020102020204" pitchFamily="34" charset="0"/>
              </a:rPr>
              <a:t>s starejšim kipom Franceta Goršeta iz leta 1938.</a:t>
            </a:r>
          </a:p>
          <a:p>
            <a:pPr>
              <a:lnSpc>
                <a:spcPct val="150000"/>
              </a:lnSpc>
            </a:pPr>
            <a:r>
              <a:rPr lang="sl-SI" sz="1400" dirty="0">
                <a:latin typeface="Franklin Gothic Book" panose="020B0503020102020204" pitchFamily="34" charset="0"/>
              </a:rPr>
              <a:t>Lastnosti kiparstva poveži s tistim kipom, v katerem jih prepoznaš.  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F9D444D4-4AC8-4B78-B0C4-7B4FDB8978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04" y="2890133"/>
            <a:ext cx="2317816" cy="3090421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E988B117-F4BF-467B-B7B6-3CB0627D8FB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490" y="2867855"/>
            <a:ext cx="3219520" cy="3112699"/>
          </a:xfrm>
          <a:prstGeom prst="rect">
            <a:avLst/>
          </a:prstGeom>
        </p:spPr>
      </p:pic>
      <p:sp>
        <p:nvSpPr>
          <p:cNvPr id="8" name="PoljeZBesedilom 7">
            <a:extLst>
              <a:ext uri="{FF2B5EF4-FFF2-40B4-BE49-F238E27FC236}">
                <a16:creationId xmlns:a16="http://schemas.microsoft.com/office/drawing/2014/main" id="{EAEA7966-BD00-4E7A-82DE-B612CF388B10}"/>
              </a:ext>
            </a:extLst>
          </p:cNvPr>
          <p:cNvSpPr txBox="1"/>
          <p:nvPr/>
        </p:nvSpPr>
        <p:spPr>
          <a:xfrm>
            <a:off x="429936" y="5958658"/>
            <a:ext cx="1960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900" dirty="0">
                <a:latin typeface="Franklin Gothic Book" panose="020B0503020102020204" pitchFamily="34" charset="0"/>
              </a:rPr>
              <a:t>France Gorše, </a:t>
            </a:r>
            <a:r>
              <a:rPr lang="sl-SI" sz="900" i="1" dirty="0">
                <a:latin typeface="Franklin Gothic Book" panose="020B0503020102020204" pitchFamily="34" charset="0"/>
              </a:rPr>
              <a:t>Sedeča deklica, </a:t>
            </a:r>
            <a:r>
              <a:rPr lang="sl-SI" sz="900" dirty="0">
                <a:latin typeface="Franklin Gothic Book" panose="020B0503020102020204" pitchFamily="34" charset="0"/>
              </a:rPr>
              <a:t>1938</a:t>
            </a:r>
          </a:p>
          <a:p>
            <a:r>
              <a:rPr lang="sl-SI" sz="900" dirty="0">
                <a:latin typeface="Franklin Gothic Book" panose="020B0503020102020204" pitchFamily="34" charset="0"/>
              </a:rPr>
              <a:t>žgana glina, 40 x 17 x  21 cm </a:t>
            </a:r>
          </a:p>
        </p:txBody>
      </p:sp>
      <p:sp>
        <p:nvSpPr>
          <p:cNvPr id="9" name="Pravokotnik 8">
            <a:extLst>
              <a:ext uri="{FF2B5EF4-FFF2-40B4-BE49-F238E27FC236}">
                <a16:creationId xmlns:a16="http://schemas.microsoft.com/office/drawing/2014/main" id="{937B15FC-0396-4619-9442-50E2414B6BEA}"/>
              </a:ext>
            </a:extLst>
          </p:cNvPr>
          <p:cNvSpPr/>
          <p:nvPr/>
        </p:nvSpPr>
        <p:spPr>
          <a:xfrm>
            <a:off x="8023964" y="5980554"/>
            <a:ext cx="397004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900" dirty="0">
                <a:latin typeface="Franklin Gothic Book" panose="020B0503020102020204" pitchFamily="34" charset="0"/>
              </a:rPr>
              <a:t>Slavko Tihec, </a:t>
            </a:r>
            <a:r>
              <a:rPr lang="sl-SI" sz="900" i="1" dirty="0" err="1">
                <a:latin typeface="Franklin Gothic Book" panose="020B0503020102020204" pitchFamily="34" charset="0"/>
              </a:rPr>
              <a:t>Akvamobile</a:t>
            </a:r>
            <a:r>
              <a:rPr lang="sl-SI" sz="900" i="1" dirty="0">
                <a:latin typeface="Franklin Gothic Book" panose="020B0503020102020204" pitchFamily="34" charset="0"/>
              </a:rPr>
              <a:t>, </a:t>
            </a:r>
            <a:r>
              <a:rPr lang="sl-SI" sz="900" dirty="0">
                <a:latin typeface="Franklin Gothic Book" panose="020B0503020102020204" pitchFamily="34" charset="0"/>
              </a:rPr>
              <a:t>1959 – 70, poliester, </a:t>
            </a:r>
            <a:r>
              <a:rPr lang="sl-SI" sz="900" dirty="0" smtClean="0">
                <a:latin typeface="Franklin Gothic Book" panose="020B0503020102020204" pitchFamily="34" charset="0"/>
              </a:rPr>
              <a:t>črpalka</a:t>
            </a:r>
            <a:r>
              <a:rPr lang="sl-SI" sz="900" dirty="0">
                <a:latin typeface="Franklin Gothic Book" panose="020B0503020102020204" pitchFamily="34" charset="0"/>
              </a:rPr>
              <a:t>, voda, 90 x 80 cm  </a:t>
            </a:r>
          </a:p>
        </p:txBody>
      </p:sp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FC3FA62D-8FA3-421E-82B8-321E6681D21F}"/>
              </a:ext>
            </a:extLst>
          </p:cNvPr>
          <p:cNvSpPr txBox="1"/>
          <p:nvPr/>
        </p:nvSpPr>
        <p:spPr>
          <a:xfrm>
            <a:off x="3702075" y="2647294"/>
            <a:ext cx="3555460" cy="3431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sl-SI" sz="1400" dirty="0"/>
          </a:p>
          <a:p>
            <a:pPr algn="ctr">
              <a:lnSpc>
                <a:spcPct val="150000"/>
              </a:lnSpc>
            </a:pPr>
            <a:r>
              <a:rPr lang="sl-SI" sz="1400" dirty="0">
                <a:latin typeface="Franklin Gothic Book" panose="020B0503020102020204" pitchFamily="34" charset="0"/>
              </a:rPr>
              <a:t>KIP JE NAREJEN IZ NARAVNEGA MATERIALA.</a:t>
            </a:r>
          </a:p>
          <a:p>
            <a:pPr algn="ctr">
              <a:lnSpc>
                <a:spcPct val="150000"/>
              </a:lnSpc>
            </a:pPr>
            <a:endParaRPr lang="sl-SI" sz="1400" dirty="0">
              <a:latin typeface="Franklin Gothic Book" panose="020B05030201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sl-SI" sz="1400" dirty="0">
                <a:latin typeface="Franklin Gothic Book" panose="020B0503020102020204" pitchFamily="34" charset="0"/>
              </a:rPr>
              <a:t>KIP PREDSTAVLJA PREPOZNAVNI MOTIV. </a:t>
            </a:r>
          </a:p>
          <a:p>
            <a:pPr algn="ctr">
              <a:lnSpc>
                <a:spcPct val="150000"/>
              </a:lnSpc>
            </a:pPr>
            <a:endParaRPr lang="sl-SI" sz="1400" dirty="0">
              <a:latin typeface="Franklin Gothic Book" panose="020B05030201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sl-SI" sz="1400" dirty="0">
                <a:latin typeface="Franklin Gothic Book" panose="020B0503020102020204" pitchFamily="34" charset="0"/>
              </a:rPr>
              <a:t>KIP JE NAREJEN IZ UMETNIH MATERIALOV.</a:t>
            </a:r>
          </a:p>
          <a:p>
            <a:pPr algn="ctr">
              <a:lnSpc>
                <a:spcPct val="150000"/>
              </a:lnSpc>
            </a:pPr>
            <a:endParaRPr lang="sl-SI" sz="1400" dirty="0">
              <a:latin typeface="Franklin Gothic Book" panose="020B05030201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sl-SI" sz="1400" dirty="0">
                <a:latin typeface="Franklin Gothic Book" panose="020B0503020102020204" pitchFamily="34" charset="0"/>
              </a:rPr>
              <a:t>KIP STOJI NEPOSREDNO NA TLEH.</a:t>
            </a:r>
          </a:p>
          <a:p>
            <a:pPr algn="ctr">
              <a:lnSpc>
                <a:spcPct val="150000"/>
              </a:lnSpc>
            </a:pPr>
            <a:endParaRPr lang="sl-SI" sz="1400" dirty="0">
              <a:latin typeface="Franklin Gothic Book" panose="020B05030201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sl-SI" sz="1400" dirty="0">
                <a:latin typeface="Franklin Gothic Book" panose="020B0503020102020204" pitchFamily="34" charset="0"/>
              </a:rPr>
              <a:t>KIP DELUJE NA ELEKTRIKO IN SE GIBLJE.</a:t>
            </a:r>
          </a:p>
          <a:p>
            <a:endParaRPr lang="sl-SI" sz="1400" dirty="0"/>
          </a:p>
        </p:txBody>
      </p:sp>
      <p:pic>
        <p:nvPicPr>
          <p:cNvPr id="14" name="Slika 13">
            <a:extLst>
              <a:ext uri="{FF2B5EF4-FFF2-40B4-BE49-F238E27FC236}">
                <a16:creationId xmlns:a16="http://schemas.microsoft.com/office/drawing/2014/main" id="{E0F48E85-594B-48F5-8A32-F55770EBB3C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741" y="653143"/>
            <a:ext cx="2607181" cy="1618355"/>
          </a:xfrm>
          <a:prstGeom prst="rect">
            <a:avLst/>
          </a:prstGeom>
        </p:spPr>
      </p:pic>
      <p:sp>
        <p:nvSpPr>
          <p:cNvPr id="15" name="PoljeZBesedilom 14">
            <a:extLst>
              <a:ext uri="{FF2B5EF4-FFF2-40B4-BE49-F238E27FC236}">
                <a16:creationId xmlns:a16="http://schemas.microsoft.com/office/drawing/2014/main" id="{BCE8BF75-DEDC-4446-B484-457480A8A225}"/>
              </a:ext>
            </a:extLst>
          </p:cNvPr>
          <p:cNvSpPr txBox="1"/>
          <p:nvPr/>
        </p:nvSpPr>
        <p:spPr>
          <a:xfrm>
            <a:off x="7551534" y="563338"/>
            <a:ext cx="393507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l-SI" sz="1400" dirty="0">
                <a:latin typeface="Franklin Gothic No. 2" panose="02000503060000020004" pitchFamily="50" charset="0"/>
              </a:rPr>
              <a:t>NASLOV UMETNINE JE </a:t>
            </a:r>
            <a:r>
              <a:rPr lang="sl-SI" sz="1400" i="1" dirty="0" smtClean="0">
                <a:latin typeface="Franklin Gothic No. 2" panose="02000503060000020004" pitchFamily="50" charset="0"/>
              </a:rPr>
              <a:t>AKVAMOBILE; </a:t>
            </a:r>
            <a:r>
              <a:rPr lang="sl-SI" sz="1400" dirty="0" smtClean="0">
                <a:latin typeface="Franklin Gothic No. 2" panose="02000503060000020004" pitchFamily="50" charset="0"/>
              </a:rPr>
              <a:t> </a:t>
            </a:r>
            <a:endParaRPr lang="sl-SI" sz="1400" dirty="0">
              <a:latin typeface="Franklin Gothic No. 2" panose="02000503060000020004" pitchFamily="50" charset="0"/>
            </a:endParaRPr>
          </a:p>
          <a:p>
            <a:pPr>
              <a:lnSpc>
                <a:spcPct val="150000"/>
              </a:lnSpc>
            </a:pPr>
            <a:r>
              <a:rPr lang="sl-SI" sz="1400" dirty="0">
                <a:latin typeface="Franklin Gothic No. 2" panose="02000503060000020004" pitchFamily="50" charset="0"/>
              </a:rPr>
              <a:t>GRE SE ZA </a:t>
            </a:r>
            <a:r>
              <a:rPr lang="sl-SI" sz="1400" dirty="0" smtClean="0">
                <a:latin typeface="Franklin Gothic No. 2" panose="02000503060000020004" pitchFamily="50" charset="0"/>
              </a:rPr>
              <a:t>BESEDNO SESTAVLJANKO</a:t>
            </a:r>
            <a:r>
              <a:rPr lang="sl-SI" sz="1400" dirty="0">
                <a:latin typeface="Franklin Gothic No. 2" panose="02000503060000020004" pitchFamily="50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sl-SI" sz="1400" i="1" dirty="0">
                <a:latin typeface="Franklin Gothic No. 2" panose="02000503060000020004" pitchFamily="50" charset="0"/>
              </a:rPr>
              <a:t>AKVA -</a:t>
            </a:r>
            <a:r>
              <a:rPr lang="sl-SI" sz="1400" dirty="0">
                <a:latin typeface="Franklin Gothic No. 2" panose="02000503060000020004" pitchFamily="50" charset="0"/>
              </a:rPr>
              <a:t> VODA IN </a:t>
            </a:r>
            <a:r>
              <a:rPr lang="sl-SI" sz="1400" i="1" dirty="0">
                <a:latin typeface="Franklin Gothic No. 2" panose="02000503060000020004" pitchFamily="50" charset="0"/>
              </a:rPr>
              <a:t>MOBILE -</a:t>
            </a:r>
            <a:r>
              <a:rPr lang="sl-SI" sz="1400" dirty="0">
                <a:latin typeface="Franklin Gothic No. 2" panose="02000503060000020004" pitchFamily="50" charset="0"/>
              </a:rPr>
              <a:t> GIBLJIV. </a:t>
            </a:r>
          </a:p>
          <a:p>
            <a:pPr>
              <a:lnSpc>
                <a:spcPct val="150000"/>
              </a:lnSpc>
            </a:pPr>
            <a:r>
              <a:rPr lang="sl-SI" sz="1400" dirty="0" smtClean="0">
                <a:latin typeface="Franklin Gothic No. 2" panose="02000503060000020004" pitchFamily="50" charset="0"/>
              </a:rPr>
              <a:t>JAZ BI </a:t>
            </a:r>
            <a:r>
              <a:rPr lang="sl-SI" sz="1400" dirty="0">
                <a:latin typeface="Franklin Gothic No. 2" panose="02000503060000020004" pitchFamily="50" charset="0"/>
              </a:rPr>
              <a:t>JO PREIMENOVALA V </a:t>
            </a:r>
            <a:r>
              <a:rPr lang="sl-SI" sz="1400" i="1" dirty="0">
                <a:latin typeface="Franklin Gothic No. 2" panose="02000503060000020004" pitchFamily="50" charset="0"/>
              </a:rPr>
              <a:t>HUDA VRTAVKA</a:t>
            </a:r>
            <a:r>
              <a:rPr lang="sl-SI" sz="1400" dirty="0">
                <a:latin typeface="Franklin Gothic No. 2" panose="02000503060000020004" pitchFamily="50" charset="0"/>
              </a:rPr>
              <a:t>. </a:t>
            </a:r>
            <a:r>
              <a:rPr lang="sl-SI" sz="1400" dirty="0" smtClean="0">
                <a:latin typeface="Franklin Gothic No. 2" panose="02000503060000020004" pitchFamily="50" charset="0"/>
              </a:rPr>
              <a:t>KAKO </a:t>
            </a:r>
            <a:r>
              <a:rPr lang="sl-SI" sz="1400" dirty="0">
                <a:latin typeface="Franklin Gothic No. 2" panose="02000503060000020004" pitchFamily="50" charset="0"/>
              </a:rPr>
              <a:t>PA TI?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936" y="6374340"/>
            <a:ext cx="1585097" cy="353599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48244" y="6388851"/>
            <a:ext cx="841321" cy="329213"/>
          </a:xfrm>
          <a:prstGeom prst="rect">
            <a:avLst/>
          </a:prstGeom>
        </p:spPr>
      </p:pic>
      <p:sp>
        <p:nvSpPr>
          <p:cNvPr id="2" name="Označba mesta noge 1"/>
          <p:cNvSpPr>
            <a:spLocks noGrp="1"/>
          </p:cNvSpPr>
          <p:nvPr>
            <p:ph type="ftr" sz="quarter" idx="11"/>
          </p:nvPr>
        </p:nvSpPr>
        <p:spPr>
          <a:xfrm>
            <a:off x="429935" y="6356350"/>
            <a:ext cx="11265675" cy="365125"/>
          </a:xfrm>
        </p:spPr>
        <p:txBody>
          <a:bodyPr/>
          <a:lstStyle/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4712177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>
            <a:extLst>
              <a:ext uri="{FF2B5EF4-FFF2-40B4-BE49-F238E27FC236}">
                <a16:creationId xmlns:a16="http://schemas.microsoft.com/office/drawing/2014/main" id="{F21143EC-9537-4CDB-9618-BB279B041DDC}"/>
              </a:ext>
            </a:extLst>
          </p:cNvPr>
          <p:cNvSpPr txBox="1"/>
          <p:nvPr/>
        </p:nvSpPr>
        <p:spPr>
          <a:xfrm>
            <a:off x="7983234" y="2564517"/>
            <a:ext cx="3956217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l-SI" sz="1400" b="1" dirty="0">
                <a:latin typeface="Franklin Gothic Book" panose="020B0503020102020204" pitchFamily="34" charset="0"/>
              </a:rPr>
              <a:t>Meta Grgurevič </a:t>
            </a:r>
            <a:r>
              <a:rPr lang="sl-SI" sz="1400" dirty="0">
                <a:latin typeface="Franklin Gothic Book" panose="020B0503020102020204" pitchFamily="34" charset="0"/>
              </a:rPr>
              <a:t>(1979) je ustvarila vrsto gibljivih umetnin, ki jih imenuje </a:t>
            </a:r>
            <a:r>
              <a:rPr lang="sl-SI" sz="1400" i="1" dirty="0">
                <a:latin typeface="Franklin Gothic Book" panose="020B0503020102020204" pitchFamily="34" charset="0"/>
              </a:rPr>
              <a:t>Nemogoči mehanizmi. </a:t>
            </a:r>
            <a:r>
              <a:rPr lang="sl-SI" sz="1400" dirty="0" smtClean="0">
                <a:latin typeface="Franklin Gothic Book" panose="020B0503020102020204" pitchFamily="34" charset="0"/>
              </a:rPr>
              <a:t>Njena umetnina </a:t>
            </a:r>
            <a:r>
              <a:rPr lang="sl-SI" sz="1400" i="1" dirty="0" smtClean="0">
                <a:latin typeface="Franklin Gothic Book" panose="020B0503020102020204" pitchFamily="34" charset="0"/>
              </a:rPr>
              <a:t>Merilniki </a:t>
            </a:r>
            <a:r>
              <a:rPr lang="sl-SI" sz="1400" i="1" dirty="0">
                <a:latin typeface="Franklin Gothic Book" panose="020B0503020102020204" pitchFamily="34" charset="0"/>
              </a:rPr>
              <a:t>časa </a:t>
            </a:r>
            <a:r>
              <a:rPr lang="sl-SI" sz="1400" dirty="0">
                <a:latin typeface="Franklin Gothic Book" panose="020B0503020102020204" pitchFamily="34" charset="0"/>
              </a:rPr>
              <a:t>se po izteku peska v spodnji del ure </a:t>
            </a:r>
            <a:r>
              <a:rPr lang="sl-SI" sz="1400" dirty="0" smtClean="0">
                <a:latin typeface="Franklin Gothic Book" panose="020B0503020102020204" pitchFamily="34" charset="0"/>
              </a:rPr>
              <a:t>obrne </a:t>
            </a:r>
            <a:r>
              <a:rPr lang="sl-SI" sz="1400" dirty="0">
                <a:latin typeface="Franklin Gothic Book" panose="020B0503020102020204" pitchFamily="34" charset="0"/>
              </a:rPr>
              <a:t>s pomočjo elektromotorja. </a:t>
            </a:r>
          </a:p>
          <a:p>
            <a:pPr>
              <a:lnSpc>
                <a:spcPct val="150000"/>
              </a:lnSpc>
            </a:pPr>
            <a:r>
              <a:rPr lang="sl-SI" sz="1400" dirty="0">
                <a:latin typeface="Franklin Gothic Book" panose="020B0503020102020204" pitchFamily="34" charset="0"/>
              </a:rPr>
              <a:t>Ampak, kakšna </a:t>
            </a:r>
            <a:r>
              <a:rPr lang="sl-SI" sz="1400" dirty="0" smtClean="0">
                <a:latin typeface="Franklin Gothic Book" panose="020B0503020102020204" pitchFamily="34" charset="0"/>
              </a:rPr>
              <a:t>peščena </a:t>
            </a:r>
            <a:r>
              <a:rPr lang="sl-SI" sz="1400" dirty="0">
                <a:latin typeface="Franklin Gothic Book" panose="020B0503020102020204" pitchFamily="34" charset="0"/>
              </a:rPr>
              <a:t>ura je to? Kam teče pesek? Kakšno vlogo ima ogledalo? Zakaj je pomembna senca? Za mnenje vprašaj starše. </a:t>
            </a:r>
          </a:p>
          <a:p>
            <a:pPr>
              <a:lnSpc>
                <a:spcPct val="150000"/>
              </a:lnSpc>
            </a:pPr>
            <a:endParaRPr lang="sl-SI" sz="1400" dirty="0">
              <a:latin typeface="Franklin Gothic Book" panose="020B0503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sl-SI" sz="1400" dirty="0">
                <a:latin typeface="Franklin Gothic Book" panose="020B0503020102020204" pitchFamily="34" charset="0"/>
              </a:rPr>
              <a:t>Vabimo te, da si ogledaš še druge gibljive umetnine Mete Grgurevič na spletni strani: </a:t>
            </a:r>
            <a:endParaRPr lang="sl-SI" sz="1400" dirty="0" smtClean="0">
              <a:latin typeface="Franklin Gothic Book" panose="020B0503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sl-SI" sz="1400" dirty="0" smtClean="0">
                <a:latin typeface="Franklin Gothic Book" panose="020B0503020102020204" pitchFamily="34" charset="0"/>
                <a:hlinkClick r:id="rId2"/>
              </a:rPr>
              <a:t>https</a:t>
            </a:r>
            <a:r>
              <a:rPr lang="sl-SI" sz="1400" dirty="0">
                <a:latin typeface="Franklin Gothic Book" panose="020B0503020102020204" pitchFamily="34" charset="0"/>
                <a:hlinkClick r:id="rId2"/>
              </a:rPr>
              <a:t>://www.meta-kinetics.com/</a:t>
            </a:r>
            <a:endParaRPr lang="sl-SI" sz="1400" dirty="0">
              <a:latin typeface="Franklin Gothic Book" panose="020B0503020102020204" pitchFamily="34" charset="0"/>
            </a:endParaRPr>
          </a:p>
          <a:p>
            <a:endParaRPr lang="sl-SI" sz="1400" dirty="0"/>
          </a:p>
          <a:p>
            <a:endParaRPr lang="sl-SI" sz="1400" dirty="0"/>
          </a:p>
          <a:p>
            <a:r>
              <a:rPr lang="sl-SI" sz="1400" dirty="0"/>
              <a:t> 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6617DD9D-1525-4529-B249-B800DC7520E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59" y="761976"/>
            <a:ext cx="7043870" cy="4695913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423E4846-1CF6-4A66-A7D5-39E896E64AC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8329" y="1193909"/>
            <a:ext cx="1933596" cy="1319983"/>
          </a:xfrm>
          <a:prstGeom prst="rect">
            <a:avLst/>
          </a:prstGeom>
        </p:spPr>
      </p:pic>
      <p:sp>
        <p:nvSpPr>
          <p:cNvPr id="8" name="Pravokotnik 7">
            <a:extLst>
              <a:ext uri="{FF2B5EF4-FFF2-40B4-BE49-F238E27FC236}">
                <a16:creationId xmlns:a16="http://schemas.microsoft.com/office/drawing/2014/main" id="{65CA23B0-90C8-4BE7-BAA0-2CE64C896ED1}"/>
              </a:ext>
            </a:extLst>
          </p:cNvPr>
          <p:cNvSpPr/>
          <p:nvPr/>
        </p:nvSpPr>
        <p:spPr>
          <a:xfrm>
            <a:off x="295678" y="5508514"/>
            <a:ext cx="9675636" cy="240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sl-SI" sz="900" dirty="0">
                <a:latin typeface="Franklin Gothic Book" panose="020B0503020102020204" pitchFamily="34" charset="0"/>
                <a:ea typeface="Lucida Sans" panose="020B0602030504020204" pitchFamily="34" charset="0"/>
              </a:rPr>
              <a:t>Meta Grgurevič, </a:t>
            </a:r>
            <a:r>
              <a:rPr lang="sl-SI" sz="900" i="1" dirty="0" smtClean="0">
                <a:latin typeface="Franklin Gothic Book" panose="020B0503020102020204" pitchFamily="34" charset="0"/>
                <a:ea typeface="Lucida Sans" panose="020B0602030504020204" pitchFamily="34" charset="0"/>
              </a:rPr>
              <a:t>Merilniki </a:t>
            </a:r>
            <a:r>
              <a:rPr lang="sl-SI" sz="900" i="1" dirty="0">
                <a:latin typeface="Franklin Gothic Book" panose="020B0503020102020204" pitchFamily="34" charset="0"/>
                <a:ea typeface="Lucida Sans" panose="020B0602030504020204" pitchFamily="34" charset="0"/>
              </a:rPr>
              <a:t>časa</a:t>
            </a:r>
            <a:r>
              <a:rPr lang="sl-SI" sz="900" dirty="0">
                <a:latin typeface="Franklin Gothic Book" panose="020B0503020102020204" pitchFamily="34" charset="0"/>
                <a:ea typeface="Lucida Sans" panose="020B0602030504020204" pitchFamily="34" charset="0"/>
              </a:rPr>
              <a:t>, 2015, kinetična instalacija; medenina, steklo, konkavno zrcalo, elektromotor, kovina, </a:t>
            </a:r>
            <a:r>
              <a:rPr lang="sl-SI" sz="900" dirty="0" smtClean="0">
                <a:latin typeface="Franklin Gothic Book" panose="020B0503020102020204" pitchFamily="34" charset="0"/>
                <a:ea typeface="Lucida Sans" panose="020B0602030504020204" pitchFamily="34" charset="0"/>
              </a:rPr>
              <a:t>aluminij</a:t>
            </a:r>
            <a:r>
              <a:rPr lang="sl-SI" sz="900" dirty="0">
                <a:latin typeface="Franklin Gothic Book" panose="020B0503020102020204" pitchFamily="34" charset="0"/>
                <a:ea typeface="Lucida Sans" panose="020B0602030504020204" pitchFamily="34" charset="0"/>
              </a:rPr>
              <a:t>, zvok; pribl. 100 x 70 x 70 cm</a:t>
            </a:r>
            <a:endParaRPr lang="sl-SI" sz="900" dirty="0">
              <a:effectLst/>
              <a:latin typeface="Franklin Gothic Book" panose="020B0503020102020204" pitchFamily="34" charset="0"/>
              <a:ea typeface="Calibri" panose="020F0502020204030204" pitchFamily="34" charset="0"/>
            </a:endParaRPr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BA98C8D7-98DD-4917-84ED-1DC0D27508FF}"/>
              </a:ext>
            </a:extLst>
          </p:cNvPr>
          <p:cNvSpPr txBox="1"/>
          <p:nvPr/>
        </p:nvSpPr>
        <p:spPr>
          <a:xfrm>
            <a:off x="8843080" y="641172"/>
            <a:ext cx="32435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l-SI" sz="1400" dirty="0">
                <a:latin typeface="Franklin Gothic No. 2" panose="02000503060000020004" pitchFamily="50" charset="0"/>
              </a:rPr>
              <a:t>KAJ PA JE S TOLE SENCO PEŠČENE URE? </a:t>
            </a:r>
            <a:r>
              <a:rPr lang="sl-SI" sz="1400" dirty="0" smtClean="0">
                <a:latin typeface="Franklin Gothic No. 2" panose="02000503060000020004" pitchFamily="50" charset="0"/>
              </a:rPr>
              <a:t>JI </a:t>
            </a:r>
            <a:r>
              <a:rPr lang="sl-SI" sz="1400" dirty="0">
                <a:latin typeface="Franklin Gothic No. 2" panose="02000503060000020004" pitchFamily="50" charset="0"/>
              </a:rPr>
              <a:t>NE MANJKA EN </a:t>
            </a:r>
            <a:r>
              <a:rPr lang="sl-SI" sz="1400" dirty="0" smtClean="0">
                <a:latin typeface="Franklin Gothic No. 2" panose="02000503060000020004" pitchFamily="50" charset="0"/>
              </a:rPr>
              <a:t>DEL? MENI </a:t>
            </a:r>
            <a:r>
              <a:rPr lang="sl-SI" sz="1400" dirty="0">
                <a:latin typeface="Franklin Gothic No. 2" panose="02000503060000020004" pitchFamily="50" charset="0"/>
              </a:rPr>
              <a:t>TO IZGLEDA ČISTO NEMOGOČE! </a:t>
            </a: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459" y="6367876"/>
            <a:ext cx="1585097" cy="353599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76210" y="6392262"/>
            <a:ext cx="841321" cy="329213"/>
          </a:xfrm>
          <a:prstGeom prst="rect">
            <a:avLst/>
          </a:prstGeom>
        </p:spPr>
      </p:pic>
      <p:sp>
        <p:nvSpPr>
          <p:cNvPr id="2" name="Označba mesta noge 1"/>
          <p:cNvSpPr>
            <a:spLocks noGrp="1"/>
          </p:cNvSpPr>
          <p:nvPr>
            <p:ph type="ftr" sz="quarter" idx="11"/>
          </p:nvPr>
        </p:nvSpPr>
        <p:spPr>
          <a:xfrm>
            <a:off x="374459" y="6356350"/>
            <a:ext cx="11443072" cy="365125"/>
          </a:xfrm>
        </p:spPr>
        <p:txBody>
          <a:bodyPr/>
          <a:lstStyle/>
          <a:p>
            <a:endParaRPr lang="sl-SI" dirty="0"/>
          </a:p>
        </p:txBody>
      </p:sp>
      <p:sp>
        <p:nvSpPr>
          <p:cNvPr id="10" name="PoljeZBesedilom 9"/>
          <p:cNvSpPr txBox="1"/>
          <p:nvPr/>
        </p:nvSpPr>
        <p:spPr>
          <a:xfrm>
            <a:off x="281756" y="5844060"/>
            <a:ext cx="7794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200" dirty="0" smtClean="0">
                <a:latin typeface="Franklin Gothic No. 2" panose="02000503060000020004" pitchFamily="50" charset="0"/>
              </a:rPr>
              <a:t>Na tej povezavi si oglej to umetnino v gibanju</a:t>
            </a:r>
            <a:r>
              <a:rPr lang="sl-SI" sz="1200" dirty="0">
                <a:latin typeface="Franklin Gothic No. 2" panose="02000503060000020004" pitchFamily="50" charset="0"/>
              </a:rPr>
              <a:t>: </a:t>
            </a:r>
            <a:r>
              <a:rPr lang="sl-SI" sz="1200" dirty="0">
                <a:latin typeface="Franklin Gothic Book" panose="020B0503020102020204" pitchFamily="34" charset="0"/>
                <a:hlinkClick r:id="rId7"/>
              </a:rPr>
              <a:t>https://</a:t>
            </a:r>
            <a:r>
              <a:rPr lang="sl-SI" sz="1200" dirty="0" smtClean="0">
                <a:latin typeface="Franklin Gothic Book" panose="020B0503020102020204" pitchFamily="34" charset="0"/>
                <a:hlinkClick r:id="rId7"/>
              </a:rPr>
              <a:t>www.youtube.com/watch?v=qQ7YptBT8Vo</a:t>
            </a:r>
            <a:endParaRPr lang="sl-SI" sz="1200" dirty="0" smtClean="0">
              <a:latin typeface="Franklin Gothic Book" panose="020B0503020102020204" pitchFamily="34" charset="0"/>
            </a:endParaRPr>
          </a:p>
          <a:p>
            <a:endParaRPr lang="sl-SI" sz="12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989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jeZBesedilom 6">
            <a:extLst>
              <a:ext uri="{FF2B5EF4-FFF2-40B4-BE49-F238E27FC236}">
                <a16:creationId xmlns:a16="http://schemas.microsoft.com/office/drawing/2014/main" id="{A970121E-4FD3-4874-BAD5-7D7F3E6AAE08}"/>
              </a:ext>
            </a:extLst>
          </p:cNvPr>
          <p:cNvSpPr txBox="1"/>
          <p:nvPr/>
        </p:nvSpPr>
        <p:spPr>
          <a:xfrm>
            <a:off x="502778" y="302359"/>
            <a:ext cx="11186444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l-SI" sz="1400" dirty="0">
                <a:latin typeface="Franklin Gothic Book" panose="020B0503020102020204" pitchFamily="34" charset="0"/>
              </a:rPr>
              <a:t>Ustvari svoj gibljivi likovni izdelek, ki se bo premikal zaradi gibanja zraka (vetra, sape, s tvojo pomočjo). </a:t>
            </a:r>
          </a:p>
          <a:p>
            <a:pPr>
              <a:lnSpc>
                <a:spcPct val="150000"/>
              </a:lnSpc>
            </a:pPr>
            <a:r>
              <a:rPr lang="sl-SI" sz="1400" dirty="0">
                <a:latin typeface="Franklin Gothic Book" panose="020B0503020102020204" pitchFamily="34" charset="0"/>
              </a:rPr>
              <a:t>Z njim si lahko popestriš praznično vzdušje v svojem domu. </a:t>
            </a:r>
          </a:p>
          <a:p>
            <a:pPr>
              <a:lnSpc>
                <a:spcPct val="150000"/>
              </a:lnSpc>
            </a:pPr>
            <a:endParaRPr lang="sl-SI" sz="1400" dirty="0">
              <a:latin typeface="Franklin Gothic Book" panose="020B0503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sl-SI" sz="1400" dirty="0">
                <a:latin typeface="Franklin Gothic Book" panose="020B0503020102020204" pitchFamily="34" charset="0"/>
              </a:rPr>
              <a:t>Fotografijo ali video posnetek izdelka nam pošlji na naslov: </a:t>
            </a:r>
            <a:r>
              <a:rPr lang="sl-SI" sz="1400" dirty="0">
                <a:latin typeface="Franklin Gothic Book" panose="020B0503020102020204" pitchFamily="34" charset="0"/>
                <a:hlinkClick r:id="rId4"/>
              </a:rPr>
              <a:t>info@ugm.si</a:t>
            </a:r>
            <a:r>
              <a:rPr lang="sl-SI" sz="1400" dirty="0">
                <a:latin typeface="Franklin Gothic Book" panose="020B05030201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sl-SI" sz="1400" dirty="0">
                <a:latin typeface="Franklin Gothic No. 2" panose="02000503060000020004" pitchFamily="50" charset="0"/>
              </a:rPr>
              <a:t>Prvih dvajset prispelih izdelkov bomo nagradili z UGM okraskom </a:t>
            </a:r>
          </a:p>
          <a:p>
            <a:pPr>
              <a:lnSpc>
                <a:spcPct val="150000"/>
              </a:lnSpc>
            </a:pPr>
            <a:r>
              <a:rPr lang="sl-SI" sz="1400" dirty="0">
                <a:latin typeface="Franklin Gothic No. 2" panose="02000503060000020004" pitchFamily="50" charset="0"/>
              </a:rPr>
              <a:t>za novoletno jelko. Pripiši svoj naslov, na katerega vam ga bomo poslali. </a:t>
            </a:r>
          </a:p>
          <a:p>
            <a:pPr>
              <a:lnSpc>
                <a:spcPct val="150000"/>
              </a:lnSpc>
            </a:pPr>
            <a:endParaRPr lang="sl-SI" sz="1400" dirty="0">
              <a:latin typeface="Franklin Gothic Book" panose="020B0503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sl-SI" sz="1400" dirty="0">
                <a:latin typeface="Franklin Gothic Book" panose="020B0503020102020204" pitchFamily="34" charset="0"/>
              </a:rPr>
              <a:t>Potrebuješ: lesene, kovinske ali plastične </a:t>
            </a:r>
            <a:r>
              <a:rPr lang="sl-SI" sz="1400" dirty="0" smtClean="0">
                <a:latin typeface="Franklin Gothic Book" panose="020B0503020102020204" pitchFamily="34" charset="0"/>
              </a:rPr>
              <a:t>palice, </a:t>
            </a:r>
            <a:r>
              <a:rPr lang="sl-SI" sz="1400" dirty="0">
                <a:latin typeface="Franklin Gothic Book" panose="020B0503020102020204" pitchFamily="34" charset="0"/>
              </a:rPr>
              <a:t>vrvico, volno ali žico, škarje, lepilo, lepilni trak, </a:t>
            </a:r>
          </a:p>
          <a:p>
            <a:pPr>
              <a:lnSpc>
                <a:spcPct val="150000"/>
              </a:lnSpc>
            </a:pPr>
            <a:r>
              <a:rPr lang="sl-SI" sz="1400" dirty="0">
                <a:latin typeface="Franklin Gothic Book" panose="020B0503020102020204" pitchFamily="34" charset="0"/>
              </a:rPr>
              <a:t>vročo pištolo, poljubne predmete ali karkoli imaš pri roki in se ti zdi uporabno ter domišljijo.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sl-SI" sz="1400" dirty="0"/>
          </a:p>
          <a:p>
            <a:pPr>
              <a:lnSpc>
                <a:spcPct val="150000"/>
              </a:lnSpc>
            </a:pPr>
            <a:endParaRPr lang="sl-SI" sz="1400" dirty="0"/>
          </a:p>
          <a:p>
            <a:pPr>
              <a:lnSpc>
                <a:spcPct val="150000"/>
              </a:lnSpc>
            </a:pPr>
            <a:endParaRPr lang="sl-SI" sz="1400" dirty="0"/>
          </a:p>
          <a:p>
            <a:pPr>
              <a:lnSpc>
                <a:spcPct val="150000"/>
              </a:lnSpc>
            </a:pPr>
            <a:endParaRPr lang="sl-SI" sz="1400" dirty="0"/>
          </a:p>
          <a:p>
            <a:pPr>
              <a:lnSpc>
                <a:spcPct val="150000"/>
              </a:lnSpc>
            </a:pPr>
            <a:endParaRPr lang="sl-SI" sz="1400" dirty="0"/>
          </a:p>
          <a:p>
            <a:pPr>
              <a:lnSpc>
                <a:spcPct val="150000"/>
              </a:lnSpc>
            </a:pPr>
            <a:endParaRPr lang="sl-SI" sz="1400" dirty="0"/>
          </a:p>
          <a:p>
            <a:pPr>
              <a:lnSpc>
                <a:spcPct val="150000"/>
              </a:lnSpc>
            </a:pPr>
            <a:endParaRPr lang="sl-SI" sz="1400" dirty="0"/>
          </a:p>
          <a:p>
            <a:pPr>
              <a:lnSpc>
                <a:spcPct val="150000"/>
              </a:lnSpc>
            </a:pPr>
            <a:endParaRPr lang="sl-SI" sz="1400" dirty="0"/>
          </a:p>
          <a:p>
            <a:pPr>
              <a:lnSpc>
                <a:spcPct val="150000"/>
              </a:lnSpc>
            </a:pPr>
            <a:endParaRPr lang="sl-SI" sz="1400" dirty="0"/>
          </a:p>
          <a:p>
            <a:endParaRPr lang="sl-SI" sz="1400" dirty="0"/>
          </a:p>
          <a:p>
            <a:r>
              <a:rPr lang="sl-SI" sz="1400" dirty="0"/>
              <a:t> </a:t>
            </a:r>
          </a:p>
          <a:p>
            <a:pPr marL="285750" indent="-285750">
              <a:buFontTx/>
              <a:buChar char="-"/>
            </a:pPr>
            <a:endParaRPr lang="sl-SI" sz="1400"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09945F4A-CD56-43FC-8B1F-A56DE8DB929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97" y="3429000"/>
            <a:ext cx="1659010" cy="2212013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58E0AC04-4781-445F-96D7-ED59D0F5D32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906" y="3428999"/>
            <a:ext cx="1659010" cy="2212013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12C19B28-29B5-41D8-965C-2546A36A911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16274" y="2341364"/>
            <a:ext cx="2302247" cy="2077192"/>
          </a:xfrm>
          <a:prstGeom prst="rect">
            <a:avLst/>
          </a:prstGeom>
        </p:spPr>
      </p:pic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D150C0EB-4870-4B74-B6EE-4638ABEC20DA}"/>
              </a:ext>
            </a:extLst>
          </p:cNvPr>
          <p:cNvSpPr txBox="1"/>
          <p:nvPr/>
        </p:nvSpPr>
        <p:spPr>
          <a:xfrm>
            <a:off x="502778" y="5645618"/>
            <a:ext cx="5349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900" dirty="0">
                <a:latin typeface="Franklin Gothic Book" panose="020B0503020102020204" pitchFamily="34" charset="0"/>
              </a:rPr>
              <a:t>Svetla je ustvarjala iz rabljenih zgoščenk. Poleg tega, da se izdelek lahko </a:t>
            </a:r>
            <a:r>
              <a:rPr lang="sl-SI" sz="900" dirty="0" smtClean="0">
                <a:latin typeface="Franklin Gothic Book" panose="020B0503020102020204" pitchFamily="34" charset="0"/>
              </a:rPr>
              <a:t>giblje, ustvarja </a:t>
            </a:r>
            <a:r>
              <a:rPr lang="sl-SI" sz="900" dirty="0">
                <a:latin typeface="Franklin Gothic Book" panose="020B0503020102020204" pitchFamily="34" charset="0"/>
              </a:rPr>
              <a:t>tudi zanimive svetlobne učinke, še posebej, ko je </a:t>
            </a:r>
            <a:r>
              <a:rPr lang="sl-SI" sz="900" dirty="0" smtClean="0">
                <a:latin typeface="Franklin Gothic Book" panose="020B0503020102020204" pitchFamily="34" charset="0"/>
              </a:rPr>
              <a:t>vključila </a:t>
            </a:r>
            <a:r>
              <a:rPr lang="sl-SI" sz="900" dirty="0">
                <a:latin typeface="Franklin Gothic Book" panose="020B0503020102020204" pitchFamily="34" charset="0"/>
              </a:rPr>
              <a:t>okrasne lučke. </a:t>
            </a:r>
          </a:p>
        </p:txBody>
      </p:sp>
      <p:pic>
        <p:nvPicPr>
          <p:cNvPr id="14" name="Slika 13">
            <a:extLst>
              <a:ext uri="{FF2B5EF4-FFF2-40B4-BE49-F238E27FC236}">
                <a16:creationId xmlns:a16="http://schemas.microsoft.com/office/drawing/2014/main" id="{01C8C7A8-C9BA-43BA-A7BA-73D2BFE056E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058" y="3428998"/>
            <a:ext cx="1659010" cy="2212013"/>
          </a:xfrm>
          <a:prstGeom prst="rect">
            <a:avLst/>
          </a:prstGeom>
        </p:spPr>
      </p:pic>
      <p:sp>
        <p:nvSpPr>
          <p:cNvPr id="2" name="PoljeZBesedilom 1">
            <a:extLst>
              <a:ext uri="{FF2B5EF4-FFF2-40B4-BE49-F238E27FC236}">
                <a16:creationId xmlns:a16="http://schemas.microsoft.com/office/drawing/2014/main" id="{74154E50-F565-4663-8C7D-BA61811C0A3F}"/>
              </a:ext>
            </a:extLst>
          </p:cNvPr>
          <p:cNvSpPr txBox="1"/>
          <p:nvPr/>
        </p:nvSpPr>
        <p:spPr>
          <a:xfrm>
            <a:off x="8213258" y="949923"/>
            <a:ext cx="30191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l-SI" sz="1400" dirty="0">
                <a:latin typeface="Franklin Gothic No. 2" panose="02000503060000020004" pitchFamily="50" charset="0"/>
              </a:rPr>
              <a:t>ČE NIMAŠ </a:t>
            </a:r>
            <a:r>
              <a:rPr lang="sl-SI" sz="1400" dirty="0" smtClean="0">
                <a:latin typeface="Franklin Gothic No. 2" panose="02000503060000020004" pitchFamily="50" charset="0"/>
              </a:rPr>
              <a:t>ŠTIRIH </a:t>
            </a:r>
            <a:r>
              <a:rPr lang="sl-SI" sz="1400" dirty="0">
                <a:latin typeface="Franklin Gothic No. 2" panose="02000503060000020004" pitchFamily="50" charset="0"/>
              </a:rPr>
              <a:t>ROK, TAKO KOT JAZ, PRIPOROČAM POMOČ MAME, </a:t>
            </a:r>
            <a:r>
              <a:rPr lang="sl-SI" sz="1400" dirty="0" smtClean="0">
                <a:latin typeface="Franklin Gothic No. 2" panose="02000503060000020004" pitchFamily="50" charset="0"/>
              </a:rPr>
              <a:t>OČETA,  </a:t>
            </a:r>
            <a:r>
              <a:rPr lang="sl-SI" sz="1400" dirty="0">
                <a:latin typeface="Franklin Gothic No. 2" panose="02000503060000020004" pitchFamily="50" charset="0"/>
              </a:rPr>
              <a:t>SOROJENCA ALI KAR VSEH. 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D01080E6-FDB5-4E03-9450-A768251EF45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362" y="3450567"/>
            <a:ext cx="1659010" cy="2212014"/>
          </a:xfrm>
          <a:prstGeom prst="rect">
            <a:avLst/>
          </a:prstGeom>
        </p:spPr>
      </p:pic>
      <p:pic>
        <p:nvPicPr>
          <p:cNvPr id="4" name="VID_20201203_130307">
            <a:hlinkClick r:id="" action="ppaction://media"/>
            <a:extLst>
              <a:ext uri="{FF2B5EF4-FFF2-40B4-BE49-F238E27FC236}">
                <a16:creationId xmlns:a16="http://schemas.microsoft.com/office/drawing/2014/main" id="{7CC2A629-0A0E-496E-AF31-3733177471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040040" y="3450801"/>
            <a:ext cx="1505790" cy="2211780"/>
          </a:xfrm>
          <a:prstGeom prst="rect">
            <a:avLst/>
          </a:prstGeom>
        </p:spPr>
      </p:pic>
      <p:sp>
        <p:nvSpPr>
          <p:cNvPr id="13" name="PoljeZBesedilom 12">
            <a:extLst>
              <a:ext uri="{FF2B5EF4-FFF2-40B4-BE49-F238E27FC236}">
                <a16:creationId xmlns:a16="http://schemas.microsoft.com/office/drawing/2014/main" id="{1CC0F93A-F14C-4F84-B236-0D9F3F38D1B8}"/>
              </a:ext>
            </a:extLst>
          </p:cNvPr>
          <p:cNvSpPr txBox="1"/>
          <p:nvPr/>
        </p:nvSpPr>
        <p:spPr>
          <a:xfrm>
            <a:off x="6096000" y="5662581"/>
            <a:ext cx="3538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900" dirty="0">
                <a:latin typeface="Franklin Gothic Book" panose="020B0503020102020204" pitchFamily="34" charset="0"/>
              </a:rPr>
              <a:t>Gumbek in ribica za srečo </a:t>
            </a:r>
            <a:r>
              <a:rPr lang="sl-SI" sz="900" dirty="0" smtClean="0">
                <a:latin typeface="Franklin Gothic Book" panose="020B0503020102020204" pitchFamily="34" charset="0"/>
              </a:rPr>
              <a:t>ter </a:t>
            </a:r>
            <a:r>
              <a:rPr lang="sl-SI" sz="900" dirty="0">
                <a:latin typeface="Franklin Gothic Book" panose="020B0503020102020204" pitchFamily="34" charset="0"/>
              </a:rPr>
              <a:t>okrasek. Gumbek in ribico je Svetla pritrdila na žico, ki jo je lahko ukrivila v vijugasto črto, na </a:t>
            </a:r>
            <a:r>
              <a:rPr lang="sl-SI" sz="900" dirty="0" smtClean="0">
                <a:latin typeface="Franklin Gothic Book" panose="020B0503020102020204" pitchFamily="34" charset="0"/>
              </a:rPr>
              <a:t>kateri predmeta </a:t>
            </a:r>
            <a:r>
              <a:rPr lang="sl-SI" sz="900" dirty="0">
                <a:latin typeface="Franklin Gothic Book" panose="020B0503020102020204" pitchFamily="34" charset="0"/>
              </a:rPr>
              <a:t>tudi rahlo zanihata. Okrasek je pripela na vrvico, da jo je lahko močno zavrtela. </a:t>
            </a:r>
          </a:p>
        </p:txBody>
      </p:sp>
      <p:pic>
        <p:nvPicPr>
          <p:cNvPr id="15" name="Slika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2777" y="6376690"/>
            <a:ext cx="1585097" cy="353599"/>
          </a:xfrm>
          <a:prstGeom prst="rect">
            <a:avLst/>
          </a:prstGeom>
        </p:spPr>
      </p:pic>
      <p:pic>
        <p:nvPicPr>
          <p:cNvPr id="16" name="Slika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55880" y="6401076"/>
            <a:ext cx="841321" cy="329213"/>
          </a:xfrm>
          <a:prstGeom prst="rect">
            <a:avLst/>
          </a:prstGeom>
        </p:spPr>
      </p:pic>
      <p:sp>
        <p:nvSpPr>
          <p:cNvPr id="9" name="Označba mesta noge 8"/>
          <p:cNvSpPr>
            <a:spLocks noGrp="1"/>
          </p:cNvSpPr>
          <p:nvPr>
            <p:ph type="ftr" sz="quarter" idx="11"/>
          </p:nvPr>
        </p:nvSpPr>
        <p:spPr>
          <a:xfrm>
            <a:off x="502779" y="6356350"/>
            <a:ext cx="11315742" cy="365125"/>
          </a:xfrm>
        </p:spPr>
        <p:txBody>
          <a:bodyPr/>
          <a:lstStyle/>
          <a:p>
            <a:endParaRPr lang="sl-SI" dirty="0"/>
          </a:p>
        </p:txBody>
      </p:sp>
      <p:sp>
        <p:nvSpPr>
          <p:cNvPr id="11" name="Leva puščica 10"/>
          <p:cNvSpPr/>
          <p:nvPr/>
        </p:nvSpPr>
        <p:spPr>
          <a:xfrm>
            <a:off x="9665128" y="5373189"/>
            <a:ext cx="602278" cy="289392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2" name="PoljeZBesedilom 11"/>
          <p:cNvSpPr txBox="1"/>
          <p:nvPr/>
        </p:nvSpPr>
        <p:spPr>
          <a:xfrm>
            <a:off x="10338969" y="5102386"/>
            <a:ext cx="15252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200" dirty="0" smtClean="0">
                <a:latin typeface="Franklin Gothic No. 2" panose="02000503060000020004" pitchFamily="50" charset="0"/>
              </a:rPr>
              <a:t>Oglejte si video posnetek </a:t>
            </a:r>
            <a:r>
              <a:rPr lang="sl-SI" sz="1200" dirty="0" err="1" smtClean="0">
                <a:latin typeface="Franklin Gothic No. 2" panose="02000503060000020004" pitchFamily="50" charset="0"/>
              </a:rPr>
              <a:t>Svetlinega</a:t>
            </a:r>
            <a:r>
              <a:rPr lang="sl-SI" sz="1200" dirty="0" smtClean="0">
                <a:latin typeface="Franklin Gothic No. 2" panose="02000503060000020004" pitchFamily="50" charset="0"/>
              </a:rPr>
              <a:t> gibljivega izdelka</a:t>
            </a:r>
            <a:endParaRPr lang="sl-SI" sz="1200" dirty="0">
              <a:latin typeface="Franklin Gothic No. 2" panose="0200050306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463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27EAE018-E671-4B12-BEE8-D10DD0514F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75" y="790887"/>
            <a:ext cx="4469332" cy="4321044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1DAF727F-45CE-4E80-BE7E-3DD60D80E252}"/>
              </a:ext>
            </a:extLst>
          </p:cNvPr>
          <p:cNvSpPr txBox="1"/>
          <p:nvPr/>
        </p:nvSpPr>
        <p:spPr>
          <a:xfrm>
            <a:off x="637563" y="5147562"/>
            <a:ext cx="503339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900" dirty="0">
                <a:latin typeface="Franklin Gothic Book" panose="020B0503020102020204" pitchFamily="34" charset="0"/>
              </a:rPr>
              <a:t>Slavko Tihec, </a:t>
            </a:r>
            <a:r>
              <a:rPr lang="sl-SI" sz="900" i="1" dirty="0" err="1">
                <a:latin typeface="Franklin Gothic Book" panose="020B0503020102020204" pitchFamily="34" charset="0"/>
              </a:rPr>
              <a:t>Akvamobile</a:t>
            </a:r>
            <a:r>
              <a:rPr lang="sl-SI" sz="900" i="1" dirty="0">
                <a:latin typeface="Franklin Gothic Book" panose="020B0503020102020204" pitchFamily="34" charset="0"/>
              </a:rPr>
              <a:t>, </a:t>
            </a:r>
            <a:r>
              <a:rPr lang="sl-SI" sz="900" dirty="0">
                <a:latin typeface="Franklin Gothic Book" panose="020B0503020102020204" pitchFamily="34" charset="0"/>
              </a:rPr>
              <a:t>1959 – 70, poliester, črpalka, voda, 90 x 80 cm  </a:t>
            </a:r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94A88352-FBA5-42C3-955E-8AD45A41B6FC}"/>
              </a:ext>
            </a:extLst>
          </p:cNvPr>
          <p:cNvSpPr txBox="1"/>
          <p:nvPr/>
        </p:nvSpPr>
        <p:spPr>
          <a:xfrm>
            <a:off x="5501099" y="790887"/>
            <a:ext cx="41483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l-SI" sz="1400" i="1" dirty="0" err="1">
                <a:latin typeface="Franklin Gothic Book" panose="020B0503020102020204" pitchFamily="34" charset="0"/>
              </a:rPr>
              <a:t>Akvamobile</a:t>
            </a:r>
            <a:r>
              <a:rPr lang="sl-SI" sz="1400" i="1" dirty="0">
                <a:latin typeface="Franklin Gothic Book" panose="020B0503020102020204" pitchFamily="34" charset="0"/>
              </a:rPr>
              <a:t> </a:t>
            </a:r>
            <a:r>
              <a:rPr lang="sl-SI" sz="1400" dirty="0">
                <a:latin typeface="Franklin Gothic Book" panose="020B0503020102020204" pitchFamily="34" charset="0"/>
              </a:rPr>
              <a:t>Slavka </a:t>
            </a:r>
            <a:r>
              <a:rPr lang="sl-SI" sz="1400" dirty="0" smtClean="0">
                <a:latin typeface="Franklin Gothic Book" panose="020B0503020102020204" pitchFamily="34" charset="0"/>
              </a:rPr>
              <a:t>Tihca </a:t>
            </a:r>
            <a:r>
              <a:rPr lang="sl-SI" sz="1400" dirty="0">
                <a:latin typeface="Franklin Gothic Book" panose="020B0503020102020204" pitchFamily="34" charset="0"/>
              </a:rPr>
              <a:t>je na ogled na </a:t>
            </a:r>
            <a:r>
              <a:rPr lang="sl-SI" sz="1400" dirty="0" smtClean="0">
                <a:latin typeface="Franklin Gothic Book" panose="020B0503020102020204" pitchFamily="34" charset="0"/>
              </a:rPr>
              <a:t>razstavi </a:t>
            </a:r>
          </a:p>
          <a:p>
            <a:pPr>
              <a:lnSpc>
                <a:spcPct val="150000"/>
              </a:lnSpc>
            </a:pPr>
            <a:r>
              <a:rPr lang="sl-SI" sz="1400" dirty="0" smtClean="0">
                <a:latin typeface="Franklin Gothic Book" panose="020B0503020102020204" pitchFamily="34" charset="0"/>
              </a:rPr>
              <a:t>100</a:t>
            </a:r>
            <a:r>
              <a:rPr lang="sl-SI" sz="1400" dirty="0">
                <a:latin typeface="Franklin Gothic Book" panose="020B0503020102020204" pitchFamily="34" charset="0"/>
              </a:rPr>
              <a:t>+ Vrhunci iz Zbirke UGM  </a:t>
            </a:r>
            <a:r>
              <a:rPr lang="sl-SI" sz="1400" dirty="0" smtClean="0">
                <a:latin typeface="Franklin Gothic Book" panose="020B0503020102020204" pitchFamily="34" charset="0"/>
              </a:rPr>
              <a:t>še </a:t>
            </a:r>
            <a:r>
              <a:rPr lang="sl-SI" sz="1400" dirty="0">
                <a:latin typeface="Franklin Gothic Book" panose="020B0503020102020204" pitchFamily="34" charset="0"/>
              </a:rPr>
              <a:t>vse do 12. 9. 2021. </a:t>
            </a:r>
          </a:p>
        </p:txBody>
      </p:sp>
      <p:sp>
        <p:nvSpPr>
          <p:cNvPr id="2" name="Pravokotnik 1">
            <a:extLst>
              <a:ext uri="{FF2B5EF4-FFF2-40B4-BE49-F238E27FC236}">
                <a16:creationId xmlns:a16="http://schemas.microsoft.com/office/drawing/2014/main" id="{DF6206BD-08B0-42B4-8209-339BA8B01BCB}"/>
              </a:ext>
            </a:extLst>
          </p:cNvPr>
          <p:cNvSpPr/>
          <p:nvPr/>
        </p:nvSpPr>
        <p:spPr>
          <a:xfrm>
            <a:off x="469783" y="4883937"/>
            <a:ext cx="106624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l-SI" sz="1400" dirty="0"/>
          </a:p>
          <a:p>
            <a:r>
              <a:rPr lang="pl-PL" sz="1400" dirty="0"/>
              <a:t>		</a:t>
            </a: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775" y="6356350"/>
            <a:ext cx="1585097" cy="365792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4656" y="6411573"/>
            <a:ext cx="841321" cy="329213"/>
          </a:xfrm>
          <a:prstGeom prst="rect">
            <a:avLst/>
          </a:prstGeom>
        </p:spPr>
      </p:pic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>
          <a:xfrm>
            <a:off x="750775" y="6356350"/>
            <a:ext cx="10605202" cy="365125"/>
          </a:xfrm>
        </p:spPr>
        <p:txBody>
          <a:bodyPr/>
          <a:lstStyle/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713268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988" y="0"/>
            <a:ext cx="5352288" cy="685800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696" y="1249491"/>
            <a:ext cx="10522608" cy="4359018"/>
          </a:xfrm>
          <a:prstGeom prst="rect">
            <a:avLst/>
          </a:prstGeom>
        </p:spPr>
      </p:pic>
      <p:sp>
        <p:nvSpPr>
          <p:cNvPr id="8" name="PoljeZBesedilom 7"/>
          <p:cNvSpPr txBox="1"/>
          <p:nvPr/>
        </p:nvSpPr>
        <p:spPr>
          <a:xfrm>
            <a:off x="6038335" y="1536174"/>
            <a:ext cx="578296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>
                <a:latin typeface="Franklin Gothic Book" panose="020B0503020102020204" pitchFamily="34" charset="0"/>
              </a:rPr>
              <a:t>Raziskujte Zbirko UGM na spletu:  </a:t>
            </a:r>
          </a:p>
          <a:p>
            <a:r>
              <a:rPr lang="sl-SI" sz="2000" dirty="0">
                <a:latin typeface="Franklin Gothic Book" panose="020B0503020102020204" pitchFamily="34" charset="0"/>
              </a:rPr>
              <a:t>www.ugm.si/zbirka/ ali  www.museums.si</a:t>
            </a:r>
          </a:p>
          <a:p>
            <a:r>
              <a:rPr lang="sl-SI" sz="2000" dirty="0">
                <a:latin typeface="Franklin Gothic Book" panose="020B0503020102020204" pitchFamily="34" charset="0"/>
              </a:rPr>
              <a:t>Sledite nam lahko tudi na družabnih </a:t>
            </a:r>
          </a:p>
          <a:p>
            <a:r>
              <a:rPr lang="sl-SI" sz="2000" dirty="0">
                <a:latin typeface="Franklin Gothic Book" panose="020B0503020102020204" pitchFamily="34" charset="0"/>
              </a:rPr>
              <a:t>omrežjih Facebook in </a:t>
            </a:r>
            <a:r>
              <a:rPr lang="sl-SI" sz="2000" dirty="0" err="1">
                <a:latin typeface="Franklin Gothic Book" panose="020B0503020102020204" pitchFamily="34" charset="0"/>
              </a:rPr>
              <a:t>Instagram</a:t>
            </a:r>
            <a:r>
              <a:rPr lang="sl-SI" sz="2000" dirty="0">
                <a:latin typeface="Franklin Gothic Book" panose="020B0503020102020204" pitchFamily="34" charset="0"/>
              </a:rPr>
              <a:t>.</a:t>
            </a:r>
          </a:p>
          <a:p>
            <a:r>
              <a:rPr lang="sl-SI" sz="2000" dirty="0">
                <a:latin typeface="Franklin Gothic Book" panose="020B0503020102020204" pitchFamily="34" charset="0"/>
              </a:rPr>
              <a:t>Naročite se na naš tedenski </a:t>
            </a:r>
            <a:r>
              <a:rPr lang="sl-SI" sz="2000" dirty="0" err="1">
                <a:latin typeface="Franklin Gothic Book" panose="020B0503020102020204" pitchFamily="34" charset="0"/>
              </a:rPr>
              <a:t>novičnik</a:t>
            </a:r>
            <a:r>
              <a:rPr lang="sl-SI" sz="2000" dirty="0">
                <a:latin typeface="Franklin Gothic Book" panose="020B0503020102020204" pitchFamily="34" charset="0"/>
              </a:rPr>
              <a:t>:</a:t>
            </a:r>
          </a:p>
          <a:p>
            <a:r>
              <a:rPr lang="sl-SI" sz="2000" dirty="0">
                <a:latin typeface="Franklin Gothic Book" panose="020B0503020102020204" pitchFamily="34" charset="0"/>
              </a:rPr>
              <a:t>http://www.ugm.si/o-ugm/prijava-na-ugm-novicnik/</a:t>
            </a:r>
          </a:p>
          <a:p>
            <a:endParaRPr lang="sl-SI" sz="2000" dirty="0">
              <a:latin typeface="Franklin Gothic Book" panose="020B0503020102020204" pitchFamily="34" charset="0"/>
            </a:endParaRPr>
          </a:p>
          <a:p>
            <a:r>
              <a:rPr lang="sl-SI" sz="2000" dirty="0">
                <a:latin typeface="Franklin Gothic Book" panose="020B0503020102020204" pitchFamily="34" charset="0"/>
              </a:rPr>
              <a:t>Naloge je pripravila muzejska  svetovalka Brigita Strnad. </a:t>
            </a:r>
          </a:p>
          <a:p>
            <a:r>
              <a:rPr lang="sl-SI" sz="2000" dirty="0">
                <a:latin typeface="Franklin Gothic Book" panose="020B0503020102020204" pitchFamily="34" charset="0"/>
              </a:rPr>
              <a:t>Avtor podobe Hude mravljice je Nenad </a:t>
            </a:r>
            <a:r>
              <a:rPr lang="sl-SI" sz="2000" dirty="0" err="1">
                <a:latin typeface="Franklin Gothic Book" panose="020B0503020102020204" pitchFamily="34" charset="0"/>
              </a:rPr>
              <a:t>Cizl</a:t>
            </a:r>
            <a:r>
              <a:rPr lang="sl-SI" sz="2000" dirty="0">
                <a:latin typeface="Franklin Gothic Book" panose="020B0503020102020204" pitchFamily="34" charset="0"/>
              </a:rPr>
              <a:t>.</a:t>
            </a:r>
          </a:p>
          <a:p>
            <a:r>
              <a:rPr lang="sl-SI" sz="2000" dirty="0">
                <a:latin typeface="Franklin Gothic Book" panose="020B0503020102020204" pitchFamily="34" charset="0"/>
              </a:rPr>
              <a:t>Avtorja nekaterih reprodukcij na učnem listu sta Damjan Švarc in </a:t>
            </a:r>
            <a:r>
              <a:rPr lang="sl-SI" sz="2000" dirty="0" smtClean="0">
                <a:latin typeface="Franklin Gothic Book" panose="020B0503020102020204" pitchFamily="34" charset="0"/>
              </a:rPr>
              <a:t>Jaka Babnik.</a:t>
            </a:r>
            <a:endParaRPr lang="sl-SI" sz="20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0481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1262</TotalTime>
  <Words>751</Words>
  <Application>Microsoft Office PowerPoint</Application>
  <PresentationFormat>Širokozaslonsko</PresentationFormat>
  <Paragraphs>78</Paragraphs>
  <Slides>7</Slides>
  <Notes>0</Notes>
  <HiddenSlides>0</HiddenSlides>
  <MMClips>2</MMClips>
  <ScaleCrop>false</ScaleCrop>
  <HeadingPairs>
    <vt:vector size="6" baseType="variant">
      <vt:variant>
        <vt:lpstr>Uporabljene pisave</vt:lpstr>
      </vt:variant>
      <vt:variant>
        <vt:i4>6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7</vt:i4>
      </vt:variant>
    </vt:vector>
  </HeadingPairs>
  <TitlesOfParts>
    <vt:vector size="14" baseType="lpstr">
      <vt:lpstr>Arial</vt:lpstr>
      <vt:lpstr>Calibri</vt:lpstr>
      <vt:lpstr>Calibri Light</vt:lpstr>
      <vt:lpstr>Franklin Gothic Book</vt:lpstr>
      <vt:lpstr>Franklin Gothic No. 2</vt:lpstr>
      <vt:lpstr>Lucida Sans</vt:lpstr>
      <vt:lpstr>Officeova tema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Ornik</dc:creator>
  <cp:lastModifiedBy>Rok Krajnc</cp:lastModifiedBy>
  <cp:revision>60</cp:revision>
  <dcterms:created xsi:type="dcterms:W3CDTF">2020-11-30T10:34:53Z</dcterms:created>
  <dcterms:modified xsi:type="dcterms:W3CDTF">2020-12-07T13:14:59Z</dcterms:modified>
</cp:coreProperties>
</file>