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9" r:id="rId4"/>
    <p:sldId id="260" r:id="rId5"/>
    <p:sldId id="261" r:id="rId6"/>
    <p:sldId id="258" r:id="rId7"/>
    <p:sldId id="263" r:id="rId8"/>
    <p:sldId id="262" r:id="rId9"/>
    <p:sldId id="265" r:id="rId10"/>
    <p:sldId id="266" r:id="rId11"/>
    <p:sldId id="264" r:id="rId12"/>
    <p:sldId id="270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-1896" y="-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C55B1BA-8F84-447F-A187-8EA38A76C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C71E798-F0F2-4675-A9AC-97F066792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4E0C502E-6D5C-4C09-A1DB-DDDAC17C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D70B330B-5881-49E0-B053-919B29D9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C9328E2D-6437-44E6-9B30-7952B9E2C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95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070B5CF-96C1-4A22-AE29-A2D9D146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61B11949-0809-4FFB-9129-9104BDC2B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D546B672-24FA-4A50-BB66-86EF02105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4143EA29-732A-40A4-8DDA-6283993A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977D0C9A-201E-4B08-9397-11E930F7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20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="" xmlns:a16="http://schemas.microsoft.com/office/drawing/2014/main" id="{D561742F-ABC6-40CC-A7BA-FB699E7CE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6A591868-E752-4775-81D2-3C7DD8E3B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A98F43F2-70A0-4722-BF4F-DF2CCC72D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54663257-EA34-46A7-A4F5-2642BBD6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17B63379-4178-40B2-B2F1-3C59917A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065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846F444-053D-4E2D-90E0-8FF11340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477AA624-B213-42C9-BAB9-E178F631E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73FBDF60-191D-4DFB-9B2A-F5F54AB4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DCF05D86-1C2F-45D5-94B5-3EFDDD78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43A14714-42BA-4ED1-9025-ACC3F746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177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ACD9442-FE8B-4375-A400-A8502E1B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20B15438-626E-4B43-B065-B0279F89C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E15F36A9-1A38-40E2-85F8-A82E3236F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52C42A9F-3E9F-47DD-ADBB-4D4CAC0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296B5CC1-B64A-4A35-8426-9D370BE8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746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5818C10-D230-4B0D-83C1-D8CF28810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942E4AE4-C0F6-4670-9A56-6CA3FC9C8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274B96B1-A721-4981-858A-FE6D0BB8A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43F3BC51-F3A9-4492-A910-49E80B2A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F9A52B04-F495-438A-A264-8C88DF51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A07EF2B9-74C8-4707-8802-400D0F54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488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C4840EC-9048-410B-BBFD-9DF4A694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0586BE8C-BF44-4514-AC0A-1181B7884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488C85AA-EF38-41BC-B08F-BE8EE7A49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="" xmlns:a16="http://schemas.microsoft.com/office/drawing/2014/main" id="{1FE57136-C0BF-4C77-9D37-D8971736A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="" xmlns:a16="http://schemas.microsoft.com/office/drawing/2014/main" id="{38774649-73E9-4DFB-B41E-131BFD5D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="" xmlns:a16="http://schemas.microsoft.com/office/drawing/2014/main" id="{F704A134-17A7-4523-BA5E-3DF7BC48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="" xmlns:a16="http://schemas.microsoft.com/office/drawing/2014/main" id="{AC6BFBB5-47D1-4F7C-A165-55701ECDD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="" xmlns:a16="http://schemas.microsoft.com/office/drawing/2014/main" id="{33573C87-2FC1-4375-B724-BDC5DDCE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8092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4E59606-1C0C-435F-A97F-C0758052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="" xmlns:a16="http://schemas.microsoft.com/office/drawing/2014/main" id="{8282ACE5-DB73-4B0B-94DD-A270C4279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="" xmlns:a16="http://schemas.microsoft.com/office/drawing/2014/main" id="{8F645817-ACCA-45EE-BCC2-7E03C8ED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="" xmlns:a16="http://schemas.microsoft.com/office/drawing/2014/main" id="{A319126E-7264-4869-BB91-D1288B99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169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="" xmlns:a16="http://schemas.microsoft.com/office/drawing/2014/main" id="{CE7E7031-887F-482C-8979-6885DB99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="" xmlns:a16="http://schemas.microsoft.com/office/drawing/2014/main" id="{F2B809BB-A442-4DA7-AD5F-1E6EBB9B9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="" xmlns:a16="http://schemas.microsoft.com/office/drawing/2014/main" id="{81D14839-A10D-468D-8F4A-7A8111DF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149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7437C2B-D1EB-4D7B-AFAB-05EDE459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A80A8C50-69C6-4F17-BC18-DFCE6F9C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253080E5-B781-4776-9F31-3007D2EF9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5032166E-18B2-4935-8809-3D1C96CFF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08628D31-672D-4F52-8AE0-DAB4B987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784EE4B1-FC59-4550-869C-C943171F5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382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3A998D9-2B01-4C9A-ADEC-6D30D9F7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="" xmlns:a16="http://schemas.microsoft.com/office/drawing/2014/main" id="{83901AB1-3417-44F0-BCAF-22EBE54E6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430CFAA8-C3ED-4997-B64A-D651A5235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29D4E887-51DE-464B-A0AF-3553D59B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74117C50-CC95-40A4-97AB-D5EE6A82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4B1AC585-665C-451F-B468-08F37ACC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969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="" xmlns:a16="http://schemas.microsoft.com/office/drawing/2014/main" id="{9FB84505-1C47-4B6C-87A0-D721F7172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12520BD6-7C31-4862-83EC-962C8F4F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307CDC08-D9E8-4CAA-8A64-EBF6BB2B0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89DF1-E0E7-49A5-A7E0-7D7A4C1E920E}" type="datetimeFigureOut">
              <a:rPr lang="sl-SI" smtClean="0"/>
              <a:t>17. 02. 2021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B4BAFB35-9A44-4CA4-AFC1-E4815FACC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60F69FCA-2A88-4C3A-93A4-855D10B09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D9AB6-BE1C-4473-A583-2578A656F1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399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mailto:info@ugm.si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" cy="685800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6145427" y="2492282"/>
            <a:ext cx="5577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latin typeface="Franklin Gothic Book" panose="020B0503020102020204" pitchFamily="34" charset="0"/>
              </a:rPr>
              <a:t>Huda mravljica na obisku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6096000" y="3520600"/>
            <a:ext cx="5909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ranklin Gothic No. 2" panose="02000503060000020004" pitchFamily="50" charset="0"/>
              </a:rPr>
              <a:t>SVETLOBA IN SENCE</a:t>
            </a:r>
            <a:endParaRPr lang="sl-SI" sz="3200" dirty="0">
              <a:latin typeface="Franklin Gothic No. 2" panose="02000503060000020004" pitchFamily="50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6145427" y="4105375"/>
            <a:ext cx="2947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3000" dirty="0">
              <a:latin typeface="Franklin Gothic Book" panose="020B0503020102020204" pitchFamily="34" charset="0"/>
            </a:endParaRPr>
          </a:p>
          <a:p>
            <a:r>
              <a:rPr lang="en-US" sz="3000" dirty="0" err="1">
                <a:latin typeface="Franklin Gothic Book" panose="020B0503020102020204" pitchFamily="34" charset="0"/>
              </a:rPr>
              <a:t>februar</a:t>
            </a:r>
            <a:r>
              <a:rPr lang="sl-SI" sz="3000" dirty="0">
                <a:latin typeface="Franklin Gothic Book" panose="020B0503020102020204" pitchFamily="34" charset="0"/>
              </a:rPr>
              <a:t> 2021</a:t>
            </a:r>
          </a:p>
        </p:txBody>
      </p:sp>
      <p:sp>
        <p:nvSpPr>
          <p:cNvPr id="2" name="Označba mesta noge 1">
            <a:extLst>
              <a:ext uri="{FF2B5EF4-FFF2-40B4-BE49-F238E27FC236}">
                <a16:creationId xmlns="" xmlns:a16="http://schemas.microsoft.com/office/drawing/2014/main" id="{7E757E52-682F-4020-8384-4456D060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="" xmlns:a16="http://schemas.microsoft.com/office/drawing/2014/main" id="{D4195F20-D6B1-4447-9E5F-EEAC359BA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0" t="14861" r="6861" b="7160"/>
          <a:stretch/>
        </p:blipFill>
        <p:spPr>
          <a:xfrm>
            <a:off x="580394" y="2229763"/>
            <a:ext cx="3085156" cy="3883796"/>
          </a:xfrm>
        </p:spPr>
      </p:pic>
      <p:pic>
        <p:nvPicPr>
          <p:cNvPr id="6" name="Označba mesta vsebine 4">
            <a:extLst>
              <a:ext uri="{FF2B5EF4-FFF2-40B4-BE49-F238E27FC236}">
                <a16:creationId xmlns="" xmlns:a16="http://schemas.microsoft.com/office/drawing/2014/main" id="{42E56871-9ABF-4159-B4ED-418C39095A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02" y="2272817"/>
            <a:ext cx="5276943" cy="3883796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5DA82BAD-2931-4083-AF86-B99A3BCF7163}"/>
              </a:ext>
            </a:extLst>
          </p:cNvPr>
          <p:cNvSpPr txBox="1"/>
          <p:nvPr/>
        </p:nvSpPr>
        <p:spPr>
          <a:xfrm>
            <a:off x="1750423" y="593508"/>
            <a:ext cx="9222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b="1" dirty="0">
                <a:latin typeface="Franklin Gothic No. 2" pitchFamily="50" charset="0"/>
              </a:rPr>
              <a:t>TOREJ, KAJ IMATA SLIKI SKUPNEGA? PRAVILEN ODGOVOR JE </a:t>
            </a:r>
            <a:r>
              <a:rPr lang="en-US" sz="1400" b="1" dirty="0">
                <a:latin typeface="Franklin Gothic No. 2" pitchFamily="50" charset="0"/>
              </a:rPr>
              <a:t>C</a:t>
            </a:r>
            <a:r>
              <a:rPr lang="sl-SI" sz="1400" b="1" dirty="0">
                <a:latin typeface="Franklin Gothic No. 2" pitchFamily="50" charset="0"/>
              </a:rPr>
              <a:t> IN ŠE EN. A ALI </a:t>
            </a:r>
            <a:r>
              <a:rPr lang="en-US" sz="1400" b="1" dirty="0">
                <a:latin typeface="Franklin Gothic No. 2" pitchFamily="50" charset="0"/>
              </a:rPr>
              <a:t>B</a:t>
            </a:r>
            <a:r>
              <a:rPr lang="sl-SI" sz="1400" b="1" dirty="0">
                <a:latin typeface="Franklin Gothic No. 2" pitchFamily="50" charset="0"/>
              </a:rPr>
              <a:t>? 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sl-SI" sz="1400" dirty="0">
                <a:latin typeface="Franklin Gothic Book" panose="020B0503020102020204" pitchFamily="34" charset="0"/>
              </a:rPr>
              <a:t>Avtor obeh slik je </a:t>
            </a:r>
            <a:r>
              <a:rPr lang="en-US" sz="1400" dirty="0">
                <a:latin typeface="Franklin Gothic Book" panose="020B0503020102020204" pitchFamily="34" charset="0"/>
              </a:rPr>
              <a:t>S</a:t>
            </a:r>
            <a:r>
              <a:rPr lang="sl-SI" sz="1400" dirty="0" err="1">
                <a:latin typeface="Franklin Gothic Book" panose="020B0503020102020204" pitchFamily="34" charset="0"/>
              </a:rPr>
              <a:t>andi</a:t>
            </a:r>
            <a:r>
              <a:rPr lang="sl-SI" sz="1400" dirty="0">
                <a:latin typeface="Franklin Gothic Book" panose="020B0503020102020204" pitchFamily="34" charset="0"/>
              </a:rPr>
              <a:t> </a:t>
            </a:r>
            <a:r>
              <a:rPr lang="en-US" sz="1400" dirty="0">
                <a:latin typeface="Franklin Gothic Book" panose="020B0503020102020204" pitchFamily="34" charset="0"/>
              </a:rPr>
              <a:t>Č</a:t>
            </a:r>
            <a:r>
              <a:rPr lang="sl-SI" sz="1400" dirty="0" err="1">
                <a:latin typeface="Franklin Gothic Book" panose="020B0503020102020204" pitchFamily="34" charset="0"/>
              </a:rPr>
              <a:t>ervek</a:t>
            </a:r>
            <a:r>
              <a:rPr lang="sl-SI" sz="1400" dirty="0">
                <a:latin typeface="Franklin Gothic Book" panose="020B0503020102020204" pitchFamily="34" charset="0"/>
              </a:rPr>
              <a:t>, ki je letos prejel pomembno </a:t>
            </a:r>
            <a:r>
              <a:rPr lang="en-US" sz="1400" dirty="0">
                <a:latin typeface="Franklin Gothic Book" panose="020B0503020102020204" pitchFamily="34" charset="0"/>
              </a:rPr>
              <a:t>P</a:t>
            </a:r>
            <a:r>
              <a:rPr lang="sl-SI" sz="1400" dirty="0" err="1">
                <a:latin typeface="Franklin Gothic Book" panose="020B0503020102020204" pitchFamily="34" charset="0"/>
              </a:rPr>
              <a:t>rešernovo</a:t>
            </a:r>
            <a:r>
              <a:rPr lang="sl-SI" sz="1400" dirty="0">
                <a:latin typeface="Franklin Gothic Book" panose="020B0503020102020204" pitchFamily="34" charset="0"/>
              </a:rPr>
              <a:t> nagrado.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sl-SI" sz="1400" dirty="0">
                <a:latin typeface="Franklin Gothic Book" panose="020B0503020102020204" pitchFamily="34" charset="0"/>
              </a:rPr>
              <a:t>Obe predstavljata svetlobo in senco. 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sl-SI" sz="1400" b="1" dirty="0">
                <a:latin typeface="Franklin Gothic Book" panose="020B0503020102020204" pitchFamily="34" charset="0"/>
              </a:rPr>
              <a:t>Obe sliki sta na ogled na razstavi </a:t>
            </a:r>
            <a:r>
              <a:rPr lang="sl-SI" sz="1400" b="1" i="1" dirty="0">
                <a:latin typeface="Franklin Gothic Book" panose="020B0503020102020204" pitchFamily="34" charset="0"/>
              </a:rPr>
              <a:t>100+ vrhunci iz zbirke </a:t>
            </a:r>
            <a:r>
              <a:rPr lang="en-US" sz="1400" b="1" i="1" dirty="0">
                <a:latin typeface="Franklin Gothic Book" panose="020B0503020102020204" pitchFamily="34" charset="0"/>
              </a:rPr>
              <a:t>UGM</a:t>
            </a:r>
            <a:r>
              <a:rPr lang="sl-SI" sz="1400" b="1" i="1" dirty="0">
                <a:latin typeface="Franklin Gothic Book" panose="020B0503020102020204" pitchFamily="34" charset="0"/>
              </a:rPr>
              <a:t> </a:t>
            </a:r>
            <a:r>
              <a:rPr lang="sl-SI" sz="1400" b="1" dirty="0">
                <a:latin typeface="Franklin Gothic Book" panose="020B0503020102020204" pitchFamily="34" charset="0"/>
              </a:rPr>
              <a:t>do 12. 9. 2021.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953AA0A1-530C-4B1C-ABA1-3FD021F7744A}"/>
              </a:ext>
            </a:extLst>
          </p:cNvPr>
          <p:cNvSpPr txBox="1"/>
          <p:nvPr/>
        </p:nvSpPr>
        <p:spPr>
          <a:xfrm>
            <a:off x="469781" y="6125446"/>
            <a:ext cx="2284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Ivan Grohar, </a:t>
            </a:r>
            <a:r>
              <a:rPr lang="sl-SI" sz="900" i="1" dirty="0">
                <a:latin typeface="Franklin Gothic Book" panose="020B0503020102020204" pitchFamily="34" charset="0"/>
              </a:rPr>
              <a:t>Kapelica</a:t>
            </a:r>
            <a:r>
              <a:rPr lang="sl-SI" sz="900" dirty="0">
                <a:latin typeface="Franklin Gothic Book" panose="020B0503020102020204" pitchFamily="34" charset="0"/>
              </a:rPr>
              <a:t>, 1907, olje na platnu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="" xmlns:a16="http://schemas.microsoft.com/office/drawing/2014/main" id="{020F4469-EDEB-4C8F-8F4D-EB407E27D6BF}"/>
              </a:ext>
            </a:extLst>
          </p:cNvPr>
          <p:cNvSpPr txBox="1"/>
          <p:nvPr/>
        </p:nvSpPr>
        <p:spPr>
          <a:xfrm>
            <a:off x="6096000" y="6156613"/>
            <a:ext cx="21691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Sandi </a:t>
            </a:r>
            <a:r>
              <a:rPr lang="sl-SI" sz="900" dirty="0" err="1">
                <a:latin typeface="Franklin Gothic Book" panose="020B0503020102020204" pitchFamily="34" charset="0"/>
              </a:rPr>
              <a:t>Červek</a:t>
            </a:r>
            <a:r>
              <a:rPr lang="sl-SI" sz="900" dirty="0">
                <a:latin typeface="Franklin Gothic Book" panose="020B0503020102020204" pitchFamily="34" charset="0"/>
              </a:rPr>
              <a:t>, </a:t>
            </a:r>
            <a:r>
              <a:rPr lang="sl-SI" sz="900" i="1" dirty="0">
                <a:latin typeface="Franklin Gothic Book" panose="020B0503020102020204" pitchFamily="34" charset="0"/>
              </a:rPr>
              <a:t>Slika</a:t>
            </a:r>
            <a:r>
              <a:rPr lang="sl-SI" sz="900" dirty="0">
                <a:latin typeface="Franklin Gothic Book" panose="020B0503020102020204" pitchFamily="34" charset="0"/>
              </a:rPr>
              <a:t>, 2005, olje na platnu</a:t>
            </a:r>
          </a:p>
        </p:txBody>
      </p:sp>
      <p:pic>
        <p:nvPicPr>
          <p:cNvPr id="12" name="Slika 9">
            <a:extLst>
              <a:ext uri="{FF2B5EF4-FFF2-40B4-BE49-F238E27FC236}">
                <a16:creationId xmlns="" xmlns:a16="http://schemas.microsoft.com/office/drawing/2014/main" id="{A9F5E730-4704-433C-BA9F-A6CCC3950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75" y="6368165"/>
            <a:ext cx="1585097" cy="353599"/>
          </a:xfrm>
          <a:prstGeom prst="rect">
            <a:avLst/>
          </a:prstGeom>
        </p:spPr>
      </p:pic>
      <p:pic>
        <p:nvPicPr>
          <p:cNvPr id="13" name="Slika 10">
            <a:extLst>
              <a:ext uri="{FF2B5EF4-FFF2-40B4-BE49-F238E27FC236}">
                <a16:creationId xmlns="" xmlns:a16="http://schemas.microsoft.com/office/drawing/2014/main" id="{B590AAC4-EBB4-4148-8E18-E9782600E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449" y="6392406"/>
            <a:ext cx="841321" cy="329213"/>
          </a:xfrm>
          <a:prstGeom prst="rect">
            <a:avLst/>
          </a:prstGeom>
        </p:spPr>
      </p:pic>
      <p:pic>
        <p:nvPicPr>
          <p:cNvPr id="14" name="Slika 7">
            <a:extLst>
              <a:ext uri="{FF2B5EF4-FFF2-40B4-BE49-F238E27FC236}">
                <a16:creationId xmlns="" xmlns:a16="http://schemas.microsoft.com/office/drawing/2014/main" id="{062A7614-07B8-49AF-9719-34DF28D943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79" y="676279"/>
            <a:ext cx="2690189" cy="166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CAF6F5-5C9C-4855-BAE5-EE8BEA68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659" y="9018"/>
            <a:ext cx="8689963" cy="548603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A899A1A9-B3AF-4DB7-B880-FE7E2E1FDE55}"/>
              </a:ext>
            </a:extLst>
          </p:cNvPr>
          <p:cNvSpPr txBox="1"/>
          <p:nvPr/>
        </p:nvSpPr>
        <p:spPr>
          <a:xfrm>
            <a:off x="537875" y="763350"/>
            <a:ext cx="39756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Franklin Gothic No. 2" pitchFamily="50" charset="0"/>
              </a:rPr>
              <a:t>SVETLOBA IN SENCA</a:t>
            </a:r>
          </a:p>
          <a:p>
            <a:endParaRPr lang="sl-SI" sz="1400" dirty="0">
              <a:latin typeface="Franklin Gothic Book" panose="020B0503020102020204" pitchFamily="34" charset="0"/>
            </a:endParaRPr>
          </a:p>
          <a:p>
            <a:r>
              <a:rPr lang="sl-SI" sz="1400" dirty="0">
                <a:latin typeface="Franklin Gothic Book" panose="020B0503020102020204" pitchFamily="34" charset="0"/>
              </a:rPr>
              <a:t>Kako pa bi ti upodobil svetlobo in senco?</a:t>
            </a:r>
            <a:endParaRPr lang="en-US" sz="1400" dirty="0">
              <a:latin typeface="Franklin Gothic Book" panose="020B0503020102020204" pitchFamily="34" charset="0"/>
            </a:endParaRPr>
          </a:p>
          <a:p>
            <a:endParaRPr lang="sl-SI" sz="1400" dirty="0">
              <a:latin typeface="Franklin Gothic Book" panose="020B0503020102020204" pitchFamily="34" charset="0"/>
            </a:endParaRPr>
          </a:p>
          <a:p>
            <a:r>
              <a:rPr lang="sl-SI" sz="1400" dirty="0">
                <a:latin typeface="Franklin Gothic Book" panose="020B0503020102020204" pitchFamily="34" charset="0"/>
              </a:rPr>
              <a:t>Uporabi svojo najljubšo likovno tehniko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r>
              <a:rPr lang="sl-SI" sz="1400" dirty="0" smtClean="0">
                <a:latin typeface="Franklin Gothic Book" panose="020B0503020102020204" pitchFamily="34" charset="0"/>
              </a:rPr>
              <a:t>in nariši</a:t>
            </a:r>
            <a:r>
              <a:rPr lang="sl-SI" sz="1400" dirty="0">
                <a:latin typeface="Franklin Gothic Book" panose="020B0503020102020204" pitchFamily="34" charset="0"/>
              </a:rPr>
              <a:t>, </a:t>
            </a:r>
            <a:r>
              <a:rPr lang="sl-SI" sz="1400" dirty="0" smtClean="0">
                <a:latin typeface="Franklin Gothic Book" panose="020B0503020102020204" pitchFamily="34" charset="0"/>
              </a:rPr>
              <a:t>naslikaj </a:t>
            </a:r>
            <a:r>
              <a:rPr lang="sl-SI" sz="1400" dirty="0">
                <a:latin typeface="Franklin Gothic Book" panose="020B0503020102020204" pitchFamily="34" charset="0"/>
              </a:rPr>
              <a:t>ali kako drugače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r>
              <a:rPr lang="sl-SI" sz="1400" dirty="0" smtClean="0">
                <a:latin typeface="Franklin Gothic Book" panose="020B0503020102020204" pitchFamily="34" charset="0"/>
              </a:rPr>
              <a:t>prikaži </a:t>
            </a:r>
            <a:r>
              <a:rPr lang="sl-SI" sz="1400" dirty="0">
                <a:latin typeface="Franklin Gothic Book" panose="020B0503020102020204" pitchFamily="34" charset="0"/>
              </a:rPr>
              <a:t>svetlobo in senco.</a:t>
            </a:r>
          </a:p>
          <a:p>
            <a:endParaRPr lang="sl-SI" sz="1400" dirty="0">
              <a:latin typeface="Franklin Gothic Book" panose="020B0503020102020204" pitchFamily="34" charset="0"/>
            </a:endParaRPr>
          </a:p>
          <a:p>
            <a:endParaRPr lang="sl-SI" sz="1400" dirty="0">
              <a:latin typeface="Franklin Gothic Book" panose="020B0503020102020204" pitchFamily="34" charset="0"/>
            </a:endParaRPr>
          </a:p>
        </p:txBody>
      </p:sp>
      <p:pic>
        <p:nvPicPr>
          <p:cNvPr id="4" name="Slika 9">
            <a:extLst>
              <a:ext uri="{FF2B5EF4-FFF2-40B4-BE49-F238E27FC236}">
                <a16:creationId xmlns="" xmlns:a16="http://schemas.microsoft.com/office/drawing/2014/main" id="{DB5D803F-273D-4CE4-BA87-CEDD3CE4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5" y="6368165"/>
            <a:ext cx="1585097" cy="353599"/>
          </a:xfrm>
          <a:prstGeom prst="rect">
            <a:avLst/>
          </a:prstGeom>
        </p:spPr>
      </p:pic>
      <p:pic>
        <p:nvPicPr>
          <p:cNvPr id="6" name="Slika 10">
            <a:extLst>
              <a:ext uri="{FF2B5EF4-FFF2-40B4-BE49-F238E27FC236}">
                <a16:creationId xmlns="" xmlns:a16="http://schemas.microsoft.com/office/drawing/2014/main" id="{969370A4-C0D1-4E32-860C-34F175BE6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449" y="6392406"/>
            <a:ext cx="841321" cy="329213"/>
          </a:xfrm>
          <a:prstGeom prst="rect">
            <a:avLst/>
          </a:prstGeom>
        </p:spPr>
      </p:pic>
      <p:sp>
        <p:nvSpPr>
          <p:cNvPr id="7" name="PoljeZBesedilom 7">
            <a:extLst>
              <a:ext uri="{FF2B5EF4-FFF2-40B4-BE49-F238E27FC236}">
                <a16:creationId xmlns="" xmlns:a16="http://schemas.microsoft.com/office/drawing/2014/main" id="{2DDAD379-5463-4F4E-88DF-A0947B020D1C}"/>
              </a:ext>
            </a:extLst>
          </p:cNvPr>
          <p:cNvSpPr txBox="1"/>
          <p:nvPr/>
        </p:nvSpPr>
        <p:spPr>
          <a:xfrm>
            <a:off x="537901" y="5142420"/>
            <a:ext cx="11025869" cy="70525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b="1" dirty="0">
                <a:solidFill>
                  <a:schemeClr val="bg1"/>
                </a:solidFill>
                <a:latin typeface="Franklin Gothic No. 2" panose="02000503060000020004" pitchFamily="50" charset="0"/>
              </a:rPr>
              <a:t>USTVARI </a:t>
            </a:r>
            <a:r>
              <a:rPr lang="en-US" sz="1400" b="1" dirty="0">
                <a:solidFill>
                  <a:schemeClr val="bg1"/>
                </a:solidFill>
                <a:latin typeface="Franklin Gothic No. 2" panose="02000503060000020004" pitchFamily="50" charset="0"/>
              </a:rPr>
              <a:t>RISBO, SLIKO ALI FOTOGRAFIJO</a:t>
            </a:r>
            <a:r>
              <a:rPr lang="sl-SI" sz="1400" b="1" dirty="0">
                <a:solidFill>
                  <a:schemeClr val="bg1"/>
                </a:solidFill>
                <a:latin typeface="Franklin Gothic No. 2" panose="02000503060000020004" pitchFamily="50" charset="0"/>
              </a:rPr>
              <a:t>, NA KATER</a:t>
            </a:r>
            <a:r>
              <a:rPr lang="en-US" sz="1400" b="1" dirty="0">
                <a:solidFill>
                  <a:schemeClr val="bg1"/>
                </a:solidFill>
                <a:latin typeface="Franklin Gothic No. 2" panose="02000503060000020004" pitchFamily="50" charset="0"/>
              </a:rPr>
              <a:t>O</a:t>
            </a:r>
            <a:r>
              <a:rPr lang="sl-SI" sz="1400" b="1" dirty="0">
                <a:solidFill>
                  <a:schemeClr val="bg1"/>
                </a:solidFill>
                <a:latin typeface="Franklin Gothic No. 2" panose="02000503060000020004" pitchFamily="50" charset="0"/>
              </a:rPr>
              <a:t> BOŠ PONOSEN/A! </a:t>
            </a:r>
          </a:p>
          <a:p>
            <a:pPr>
              <a:lnSpc>
                <a:spcPct val="150000"/>
              </a:lnSpc>
            </a:pPr>
            <a:r>
              <a:rPr lang="sl-SI" sz="1400" dirty="0">
                <a:solidFill>
                  <a:schemeClr val="bg1"/>
                </a:solidFill>
              </a:rPr>
              <a:t>Fotografije </a:t>
            </a:r>
            <a:r>
              <a:rPr lang="en-US" sz="1400" dirty="0" err="1">
                <a:solidFill>
                  <a:schemeClr val="bg1"/>
                </a:solidFill>
              </a:rPr>
              <a:t>svojih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umetnin</a:t>
            </a:r>
            <a:r>
              <a:rPr lang="sl-SI" sz="1400" dirty="0">
                <a:solidFill>
                  <a:schemeClr val="bg1"/>
                </a:solidFill>
              </a:rPr>
              <a:t> nam lahko pošlješ na naslov </a:t>
            </a:r>
            <a:r>
              <a:rPr lang="sl-SI" sz="1400" dirty="0">
                <a:solidFill>
                  <a:schemeClr val="bg1"/>
                </a:solidFill>
                <a:hlinkClick r:id="rId5"/>
              </a:rPr>
              <a:t>info@ugm.si</a:t>
            </a:r>
            <a:r>
              <a:rPr lang="sl-SI" sz="1400" dirty="0">
                <a:solidFill>
                  <a:schemeClr val="bg1"/>
                </a:solidFill>
              </a:rPr>
              <a:t>. Objavili jo bomo </a:t>
            </a:r>
            <a:r>
              <a:rPr lang="en-US" sz="1400" dirty="0">
                <a:solidFill>
                  <a:schemeClr val="bg1"/>
                </a:solidFill>
              </a:rPr>
              <a:t>v </a:t>
            </a:r>
            <a:r>
              <a:rPr lang="sl-SI" sz="1400" dirty="0">
                <a:solidFill>
                  <a:schemeClr val="bg1"/>
                </a:solidFill>
              </a:rPr>
              <a:t>našem foto arhivu na portalu </a:t>
            </a:r>
            <a:r>
              <a:rPr lang="sl-SI" sz="1400" dirty="0" err="1">
                <a:solidFill>
                  <a:schemeClr val="bg1"/>
                </a:solidFill>
              </a:rPr>
              <a:t>Flickr</a:t>
            </a:r>
            <a:r>
              <a:rPr lang="sl-SI" sz="1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="" xmlns:a16="http://schemas.microsoft.com/office/drawing/2014/main" id="{332D92A2-5410-4452-9B1D-1407ACC20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9775" y="3394920"/>
            <a:ext cx="3066667" cy="19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988" y="0"/>
            <a:ext cx="5352288" cy="6858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96" y="1249491"/>
            <a:ext cx="10522608" cy="4359018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5579531" y="1656194"/>
            <a:ext cx="657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Franklin Gothic Book" panose="020B0503020102020204" pitchFamily="34" charset="0"/>
              </a:rPr>
              <a:t>Raziskujte Zbirko UGM na spletu:  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www.ugm.si/zbirka/ ali  www.museums.si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Sledite nam lahko tudi na družabnih omrežjih:</a:t>
            </a:r>
          </a:p>
          <a:p>
            <a:r>
              <a:rPr lang="sl-SI" sz="2000" dirty="0" err="1">
                <a:latin typeface="Franklin Gothic Book" panose="020B0503020102020204" pitchFamily="34" charset="0"/>
              </a:rPr>
              <a:t>Facebook</a:t>
            </a:r>
            <a:r>
              <a:rPr lang="sl-SI" sz="2000" dirty="0">
                <a:latin typeface="Franklin Gothic Book" panose="020B0503020102020204" pitchFamily="34" charset="0"/>
              </a:rPr>
              <a:t> in </a:t>
            </a:r>
            <a:r>
              <a:rPr lang="sl-SI" sz="2000" dirty="0" err="1">
                <a:latin typeface="Franklin Gothic Book" panose="020B0503020102020204" pitchFamily="34" charset="0"/>
              </a:rPr>
              <a:t>Instagram</a:t>
            </a:r>
            <a:endParaRPr lang="sl-SI" sz="2000" dirty="0">
              <a:latin typeface="Franklin Gothic Book" panose="020B0503020102020204" pitchFamily="34" charset="0"/>
            </a:endParaRPr>
          </a:p>
          <a:p>
            <a:r>
              <a:rPr lang="sl-SI" sz="2000" dirty="0">
                <a:latin typeface="Franklin Gothic Book" panose="020B0503020102020204" pitchFamily="34" charset="0"/>
              </a:rPr>
              <a:t>Naročite se na naš tedenski </a:t>
            </a:r>
            <a:r>
              <a:rPr lang="sl-SI" sz="2000" dirty="0" err="1">
                <a:latin typeface="Franklin Gothic Book" panose="020B0503020102020204" pitchFamily="34" charset="0"/>
              </a:rPr>
              <a:t>novičnik</a:t>
            </a:r>
            <a:r>
              <a:rPr lang="sl-SI" sz="2000" dirty="0">
                <a:latin typeface="Franklin Gothic Book" panose="020B0503020102020204" pitchFamily="34" charset="0"/>
              </a:rPr>
              <a:t>: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http://www.ugm.si/o-ugm/prijava-na-ugm-novicnik/</a:t>
            </a:r>
          </a:p>
          <a:p>
            <a:endParaRPr lang="sl-SI" sz="2000" dirty="0">
              <a:latin typeface="Franklin Gothic Book" panose="020B0503020102020204" pitchFamily="34" charset="0"/>
            </a:endParaRPr>
          </a:p>
          <a:p>
            <a:r>
              <a:rPr lang="sl-SI" sz="2000" dirty="0">
                <a:latin typeface="Franklin Gothic Book" panose="020B0503020102020204" pitchFamily="34" charset="0"/>
              </a:rPr>
              <a:t>Naloge je pripravila Brigita Strnad, muzejska svetovalka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in vodja pedagoškega programa UGM. 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Avtor podobe Hude mravljice je ilustrator Nenad </a:t>
            </a:r>
            <a:r>
              <a:rPr lang="sl-SI" sz="2000" dirty="0" err="1">
                <a:latin typeface="Franklin Gothic Book" panose="020B0503020102020204" pitchFamily="34" charset="0"/>
              </a:rPr>
              <a:t>Cizl</a:t>
            </a:r>
            <a:r>
              <a:rPr lang="sl-SI" sz="2000" dirty="0">
                <a:latin typeface="Franklin Gothic Book" panose="020B0503020102020204" pitchFamily="34" charset="0"/>
              </a:rPr>
              <a:t>.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Avtor nekaterih fotografij je fotograf Damjan Švarc.</a:t>
            </a:r>
            <a:endParaRPr lang="en-US" sz="2000" dirty="0">
              <a:latin typeface="Franklin Gothic Book" panose="020B0503020102020204" pitchFamily="34" charset="0"/>
            </a:endParaRPr>
          </a:p>
          <a:p>
            <a:r>
              <a:rPr lang="sl-SI" sz="2000" dirty="0">
                <a:solidFill>
                  <a:prstClr val="black"/>
                </a:solidFill>
                <a:latin typeface="Franklin Gothic Book" panose="020B0503020102020204" pitchFamily="34" charset="0"/>
              </a:rPr>
              <a:t>Učni list je lektorirala Ksenija Vidic. </a:t>
            </a:r>
          </a:p>
          <a:p>
            <a:endParaRPr lang="sl-SI" sz="2000" dirty="0">
              <a:latin typeface="Franklin Gothic Book" panose="020B0503020102020204" pitchFamily="34" charset="0"/>
            </a:endParaRPr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4052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="" xmlns:a16="http://schemas.microsoft.com/office/drawing/2014/main" id="{D4195F20-D6B1-4447-9E5F-EEAC359BA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0" t="14861" r="6861" b="7160"/>
          <a:stretch/>
        </p:blipFill>
        <p:spPr>
          <a:xfrm>
            <a:off x="564001" y="2253537"/>
            <a:ext cx="3085156" cy="3883796"/>
          </a:xfrm>
        </p:spPr>
      </p:pic>
      <p:pic>
        <p:nvPicPr>
          <p:cNvPr id="6" name="Označba mesta vsebine 4">
            <a:extLst>
              <a:ext uri="{FF2B5EF4-FFF2-40B4-BE49-F238E27FC236}">
                <a16:creationId xmlns="" xmlns:a16="http://schemas.microsoft.com/office/drawing/2014/main" id="{42E56871-9ABF-4159-B4ED-418C39095A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81" y="2253537"/>
            <a:ext cx="5276943" cy="388379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278D7D57-9BFF-4103-83CB-942CEB4D7D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250" y="720667"/>
            <a:ext cx="2690189" cy="1669881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5DA82BAD-2931-4083-AF86-B99A3BCF7163}"/>
              </a:ext>
            </a:extLst>
          </p:cNvPr>
          <p:cNvSpPr txBox="1"/>
          <p:nvPr/>
        </p:nvSpPr>
        <p:spPr>
          <a:xfrm>
            <a:off x="9615334" y="2086966"/>
            <a:ext cx="221422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Pogledali ju bomo še enkrat in poiskali,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kaj </a:t>
            </a:r>
            <a:r>
              <a:rPr lang="sl-SI" sz="1400" dirty="0">
                <a:latin typeface="Franklin Gothic Book" panose="020B0503020102020204" pitchFamily="34" charset="0"/>
              </a:rPr>
              <a:t>jima je skupno</a:t>
            </a:r>
            <a:r>
              <a:rPr lang="sl-SI" sz="1400" dirty="0" smtClean="0">
                <a:latin typeface="Franklin Gothic Book" panose="020B05030201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 </a:t>
            </a: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Še prej pa ... imaš </a:t>
            </a:r>
            <a:r>
              <a:rPr lang="sl-SI" sz="1400" dirty="0" smtClean="0">
                <a:latin typeface="Franklin Gothic Book" panose="020B0503020102020204" pitchFamily="34" charset="0"/>
              </a:rPr>
              <a:t>morda </a:t>
            </a:r>
            <a:r>
              <a:rPr lang="sl-SI" sz="1400" dirty="0">
                <a:latin typeface="Franklin Gothic Book" panose="020B0503020102020204" pitchFamily="34" charset="0"/>
              </a:rPr>
              <a:t>že kakšno zamisel,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kaj </a:t>
            </a:r>
            <a:r>
              <a:rPr lang="sl-SI" sz="1400" dirty="0">
                <a:latin typeface="Franklin Gothic Book" panose="020B0503020102020204" pitchFamily="34" charset="0"/>
              </a:rPr>
              <a:t>bi to lahko bilo?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953AA0A1-530C-4B1C-ABA1-3FD021F7744A}"/>
              </a:ext>
            </a:extLst>
          </p:cNvPr>
          <p:cNvSpPr txBox="1"/>
          <p:nvPr/>
        </p:nvSpPr>
        <p:spPr>
          <a:xfrm>
            <a:off x="488458" y="6137333"/>
            <a:ext cx="2284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Ivan Grohar, </a:t>
            </a:r>
            <a:r>
              <a:rPr lang="sl-SI" sz="900" i="1" dirty="0">
                <a:latin typeface="Franklin Gothic Book" panose="020B0503020102020204" pitchFamily="34" charset="0"/>
              </a:rPr>
              <a:t>Kapelica</a:t>
            </a:r>
            <a:r>
              <a:rPr lang="sl-SI" sz="900" dirty="0">
                <a:latin typeface="Franklin Gothic Book" panose="020B0503020102020204" pitchFamily="34" charset="0"/>
              </a:rPr>
              <a:t>, 1907, olje na platnu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="" xmlns:a16="http://schemas.microsoft.com/office/drawing/2014/main" id="{020F4469-EDEB-4C8F-8F4D-EB407E27D6BF}"/>
              </a:ext>
            </a:extLst>
          </p:cNvPr>
          <p:cNvSpPr txBox="1"/>
          <p:nvPr/>
        </p:nvSpPr>
        <p:spPr>
          <a:xfrm>
            <a:off x="3947638" y="6137333"/>
            <a:ext cx="21691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Sandi </a:t>
            </a:r>
            <a:r>
              <a:rPr lang="sl-SI" sz="900" dirty="0" err="1">
                <a:latin typeface="Franklin Gothic Book" panose="020B0503020102020204" pitchFamily="34" charset="0"/>
              </a:rPr>
              <a:t>Červek</a:t>
            </a:r>
            <a:r>
              <a:rPr lang="sl-SI" sz="900" dirty="0">
                <a:latin typeface="Franklin Gothic Book" panose="020B0503020102020204" pitchFamily="34" charset="0"/>
              </a:rPr>
              <a:t>, </a:t>
            </a:r>
            <a:r>
              <a:rPr lang="sl-SI" sz="900" i="1" dirty="0">
                <a:latin typeface="Franklin Gothic Book" panose="020B0503020102020204" pitchFamily="34" charset="0"/>
              </a:rPr>
              <a:t>Slika</a:t>
            </a:r>
            <a:r>
              <a:rPr lang="sl-SI" sz="900" dirty="0">
                <a:latin typeface="Franklin Gothic Book" panose="020B0503020102020204" pitchFamily="34" charset="0"/>
              </a:rPr>
              <a:t>, 2005, olje na platnu</a:t>
            </a:r>
          </a:p>
        </p:txBody>
      </p:sp>
      <p:pic>
        <p:nvPicPr>
          <p:cNvPr id="12" name="Slika 9">
            <a:extLst>
              <a:ext uri="{FF2B5EF4-FFF2-40B4-BE49-F238E27FC236}">
                <a16:creationId xmlns="" xmlns:a16="http://schemas.microsoft.com/office/drawing/2014/main" id="{E7322DC9-AAA6-469A-B00A-CF019F583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875" y="6368165"/>
            <a:ext cx="1585097" cy="353599"/>
          </a:xfrm>
          <a:prstGeom prst="rect">
            <a:avLst/>
          </a:prstGeom>
        </p:spPr>
      </p:pic>
      <p:pic>
        <p:nvPicPr>
          <p:cNvPr id="13" name="Slika 10">
            <a:extLst>
              <a:ext uri="{FF2B5EF4-FFF2-40B4-BE49-F238E27FC236}">
                <a16:creationId xmlns="" xmlns:a16="http://schemas.microsoft.com/office/drawing/2014/main" id="{375D93F0-6734-4583-A93C-1A9DA48268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449" y="6392406"/>
            <a:ext cx="841321" cy="3292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B52B1E1-A31E-40D0-9641-BB6CE434BA53}"/>
              </a:ext>
            </a:extLst>
          </p:cNvPr>
          <p:cNvSpPr txBox="1"/>
          <p:nvPr/>
        </p:nvSpPr>
        <p:spPr>
          <a:xfrm>
            <a:off x="1709136" y="642289"/>
            <a:ext cx="762464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b="1" dirty="0">
                <a:latin typeface="Franklin Gothic No. 2" pitchFamily="50" charset="0"/>
              </a:rPr>
              <a:t>ZAGOTOVO SE STRINJAŠ Z MANO, DA SLIKA </a:t>
            </a:r>
            <a:r>
              <a:rPr lang="sl-SI" sz="1400" b="1" i="1" dirty="0">
                <a:latin typeface="Franklin Gothic No. 2" pitchFamily="50" charset="0"/>
              </a:rPr>
              <a:t>KAPELICE</a:t>
            </a:r>
            <a:r>
              <a:rPr lang="sl-SI" sz="1400" b="1" dirty="0">
                <a:latin typeface="Franklin Gothic No. 2" pitchFamily="50" charset="0"/>
              </a:rPr>
              <a:t> IVANA GROHARJA NA PRVI POGLED NIMA PRAV NIČ SKUPNEGA S </a:t>
            </a:r>
            <a:r>
              <a:rPr lang="sl-SI" sz="1400" b="1" i="1" dirty="0">
                <a:latin typeface="Franklin Gothic No. 2" pitchFamily="50" charset="0"/>
              </a:rPr>
              <a:t>SLIKO</a:t>
            </a:r>
            <a:r>
              <a:rPr lang="sl-SI" sz="1400" b="1" dirty="0">
                <a:latin typeface="Franklin Gothic No. 2" pitchFamily="50" charset="0"/>
              </a:rPr>
              <a:t> SANDIJA ČERVEKA. </a:t>
            </a:r>
            <a:endParaRPr lang="en-US" sz="1400" b="1" dirty="0">
              <a:latin typeface="Franklin Gothic No. 2" pitchFamily="50" charset="0"/>
            </a:endParaRPr>
          </a:p>
          <a:p>
            <a:pPr>
              <a:lnSpc>
                <a:spcPct val="150000"/>
              </a:lnSpc>
            </a:pPr>
            <a:r>
              <a:rPr lang="sl-SI" sz="1400" b="1" dirty="0">
                <a:latin typeface="Franklin Gothic No. 2" pitchFamily="50" charset="0"/>
              </a:rPr>
              <a:t>A TO NE DRŽI POVSEM. SLIKI STA SI ZELO RAZLIČNI, TODA …  </a:t>
            </a:r>
          </a:p>
        </p:txBody>
      </p:sp>
    </p:spTree>
    <p:extLst>
      <p:ext uri="{BB962C8B-B14F-4D97-AF65-F5344CB8AC3E}">
        <p14:creationId xmlns:p14="http://schemas.microsoft.com/office/powerpoint/2010/main" val="24017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4">
            <a:extLst>
              <a:ext uri="{FF2B5EF4-FFF2-40B4-BE49-F238E27FC236}">
                <a16:creationId xmlns="" xmlns:a16="http://schemas.microsoft.com/office/drawing/2014/main" id="{29DC88A5-0402-4916-BEBB-45CE56AAF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0" t="14861" r="6861" b="7160"/>
          <a:stretch/>
        </p:blipFill>
        <p:spPr>
          <a:xfrm>
            <a:off x="577705" y="656014"/>
            <a:ext cx="4336757" cy="5459393"/>
          </a:xfrm>
        </p:spPr>
      </p:pic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2A330DDB-C924-4420-A807-BEA6780B54B5}"/>
              </a:ext>
            </a:extLst>
          </p:cNvPr>
          <p:cNvSpPr txBox="1"/>
          <p:nvPr/>
        </p:nvSpPr>
        <p:spPr>
          <a:xfrm>
            <a:off x="482296" y="6115407"/>
            <a:ext cx="2284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Ivan Grohar, </a:t>
            </a:r>
            <a:r>
              <a:rPr lang="sl-SI" sz="900" i="1" dirty="0">
                <a:latin typeface="Franklin Gothic Book" panose="020B0503020102020204" pitchFamily="34" charset="0"/>
              </a:rPr>
              <a:t>Kapelica</a:t>
            </a:r>
            <a:r>
              <a:rPr lang="sl-SI" sz="900" dirty="0">
                <a:latin typeface="Franklin Gothic Book" panose="020B0503020102020204" pitchFamily="34" charset="0"/>
              </a:rPr>
              <a:t>, 1907, olje na platnu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2F610898-79A6-4586-86D6-7FD15FD17F8F}"/>
              </a:ext>
            </a:extLst>
          </p:cNvPr>
          <p:cNvSpPr txBox="1"/>
          <p:nvPr/>
        </p:nvSpPr>
        <p:spPr>
          <a:xfrm>
            <a:off x="5159140" y="2049637"/>
            <a:ext cx="6391174" cy="5191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S SLIKARSKIM PRIBOROM (STOJALOM, ČOPIČI IN BARVAMI) SE JE IVAN GROHAR ODPRAVIL V                          IN PO OPAZOVANJU NASLIKAL                  NA MANJŠI VZPETINI.  V PRIZORU GA JE PREDVSEM ZANIMALA SVETLOBA, KI PROSEVA SKOZI KROŠNJE. SLIKA JE POLNA RAZLIČNIH                 : RUMENE, TEMNO IN SVETLO ZELENE, MODRE, RJAVE, RDEČE. SLIKAR ZA SVOJO SLIKO NI UPORABIL NITI ZA ENO MALO  MRAVLJICO                        BARVE.   </a:t>
            </a:r>
          </a:p>
          <a:p>
            <a:pPr>
              <a:lnSpc>
                <a:spcPct val="30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2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</p:txBody>
      </p:sp>
      <p:pic>
        <p:nvPicPr>
          <p:cNvPr id="10" name="Označba mesta vsebine 4">
            <a:extLst>
              <a:ext uri="{FF2B5EF4-FFF2-40B4-BE49-F238E27FC236}">
                <a16:creationId xmlns="" xmlns:a16="http://schemas.microsoft.com/office/drawing/2014/main" id="{3EC78FC6-3CC5-4362-A292-4DE60F3BE0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55" t="14862" r="6861" b="57954"/>
          <a:stretch/>
        </p:blipFill>
        <p:spPr>
          <a:xfrm>
            <a:off x="6257108" y="2784246"/>
            <a:ext cx="974566" cy="750030"/>
          </a:xfrm>
          <a:prstGeom prst="rect">
            <a:avLst/>
          </a:prstGeom>
        </p:spPr>
      </p:pic>
      <p:pic>
        <p:nvPicPr>
          <p:cNvPr id="11" name="Označba mesta vsebine 4">
            <a:extLst>
              <a:ext uri="{FF2B5EF4-FFF2-40B4-BE49-F238E27FC236}">
                <a16:creationId xmlns="" xmlns:a16="http://schemas.microsoft.com/office/drawing/2014/main" id="{0C5229C3-203D-483E-8BC6-FCA6FD0863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0" t="23553" r="32636" b="30792"/>
          <a:stretch/>
        </p:blipFill>
        <p:spPr>
          <a:xfrm>
            <a:off x="9666514" y="2745290"/>
            <a:ext cx="589711" cy="866758"/>
          </a:xfrm>
          <a:prstGeom prst="rect">
            <a:avLst/>
          </a:prstGeom>
        </p:spPr>
      </p:pic>
      <p:pic>
        <p:nvPicPr>
          <p:cNvPr id="13" name="Označba mesta vsebine 4">
            <a:extLst>
              <a:ext uri="{FF2B5EF4-FFF2-40B4-BE49-F238E27FC236}">
                <a16:creationId xmlns="" xmlns:a16="http://schemas.microsoft.com/office/drawing/2014/main" id="{D6B09480-355C-435B-A876-84731070AD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t="57196" r="63520" b="27160"/>
          <a:stretch/>
        </p:blipFill>
        <p:spPr>
          <a:xfrm>
            <a:off x="7113443" y="5349967"/>
            <a:ext cx="894087" cy="74751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="" xmlns:a16="http://schemas.microsoft.com/office/drawing/2014/main" id="{7F771A5C-8343-41E6-AA68-5FD180BAE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7947" y="700909"/>
            <a:ext cx="2849003" cy="1749421"/>
          </a:xfrm>
          <a:prstGeom prst="rect">
            <a:avLst/>
          </a:prstGeom>
        </p:spPr>
      </p:pic>
      <p:pic>
        <p:nvPicPr>
          <p:cNvPr id="16" name="Označba mesta vsebine 4">
            <a:extLst>
              <a:ext uri="{FF2B5EF4-FFF2-40B4-BE49-F238E27FC236}">
                <a16:creationId xmlns="" xmlns:a16="http://schemas.microsoft.com/office/drawing/2014/main" id="{1BA1CB33-6B0F-4F13-B4A5-A7493693D3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1" t="55652" r="26076" b="20467"/>
          <a:stretch/>
        </p:blipFill>
        <p:spPr>
          <a:xfrm>
            <a:off x="8255726" y="3952592"/>
            <a:ext cx="596932" cy="826783"/>
          </a:xfrm>
          <a:prstGeom prst="rect">
            <a:avLst/>
          </a:prstGeom>
        </p:spPr>
      </p:pic>
      <p:pic>
        <p:nvPicPr>
          <p:cNvPr id="12" name="Slika 9">
            <a:extLst>
              <a:ext uri="{FF2B5EF4-FFF2-40B4-BE49-F238E27FC236}">
                <a16:creationId xmlns="" xmlns:a16="http://schemas.microsoft.com/office/drawing/2014/main" id="{2909DF40-F62D-41DA-BBBD-ED5690D61D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875" y="6368165"/>
            <a:ext cx="1585097" cy="353599"/>
          </a:xfrm>
          <a:prstGeom prst="rect">
            <a:avLst/>
          </a:prstGeom>
        </p:spPr>
      </p:pic>
      <p:pic>
        <p:nvPicPr>
          <p:cNvPr id="14" name="Slika 10">
            <a:extLst>
              <a:ext uri="{FF2B5EF4-FFF2-40B4-BE49-F238E27FC236}">
                <a16:creationId xmlns="" xmlns:a16="http://schemas.microsoft.com/office/drawing/2014/main" id="{DB71A645-6A0E-4F49-A290-6D92E9FEA0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2449" y="6287902"/>
            <a:ext cx="841321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4">
            <a:extLst>
              <a:ext uri="{FF2B5EF4-FFF2-40B4-BE49-F238E27FC236}">
                <a16:creationId xmlns="" xmlns:a16="http://schemas.microsoft.com/office/drawing/2014/main" id="{ECE36E09-4A05-42C7-8C9E-24A074148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7" t="32026" r="29721" b="22622"/>
          <a:stretch/>
        </p:blipFill>
        <p:spPr>
          <a:xfrm>
            <a:off x="588730" y="548226"/>
            <a:ext cx="4610052" cy="5682757"/>
          </a:xfrm>
        </p:spPr>
      </p:pic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2DF32883-138C-41BE-AFC8-806392603C2E}"/>
              </a:ext>
            </a:extLst>
          </p:cNvPr>
          <p:cNvSpPr txBox="1"/>
          <p:nvPr/>
        </p:nvSpPr>
        <p:spPr>
          <a:xfrm>
            <a:off x="5832910" y="448951"/>
            <a:ext cx="5929162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b="1" dirty="0">
                <a:latin typeface="Franklin Gothic No. 2" pitchFamily="50" charset="0"/>
              </a:rPr>
              <a:t>KATERE BARVE SO TOPLE? IN KATERE HLADNE? </a:t>
            </a:r>
          </a:p>
        </p:txBody>
      </p:sp>
      <p:pic>
        <p:nvPicPr>
          <p:cNvPr id="15" name="Označba mesta vsebine 4">
            <a:extLst>
              <a:ext uri="{FF2B5EF4-FFF2-40B4-BE49-F238E27FC236}">
                <a16:creationId xmlns="" xmlns:a16="http://schemas.microsoft.com/office/drawing/2014/main" id="{D1DFBD4E-F925-416A-A2F5-4B055DA02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56180" r="57070" b="28310"/>
          <a:stretch/>
        </p:blipFill>
        <p:spPr>
          <a:xfrm>
            <a:off x="5933241" y="915236"/>
            <a:ext cx="2275827" cy="3459949"/>
          </a:xfrm>
          <a:prstGeom prst="rect">
            <a:avLst/>
          </a:prstGeom>
        </p:spPr>
      </p:pic>
      <p:pic>
        <p:nvPicPr>
          <p:cNvPr id="16" name="Označba mesta vsebine 4">
            <a:extLst>
              <a:ext uri="{FF2B5EF4-FFF2-40B4-BE49-F238E27FC236}">
                <a16:creationId xmlns="" xmlns:a16="http://schemas.microsoft.com/office/drawing/2014/main" id="{50139E57-6DB6-40F9-97D4-61B4D5AB4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14862" r="73148" b="67486"/>
          <a:stretch/>
        </p:blipFill>
        <p:spPr>
          <a:xfrm>
            <a:off x="9287943" y="915237"/>
            <a:ext cx="2275827" cy="3459948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="" xmlns:a16="http://schemas.microsoft.com/office/drawing/2014/main" id="{C897EA64-BB4D-4838-AED6-1DDF88F0C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4759" y="2730607"/>
            <a:ext cx="1303173" cy="1644578"/>
          </a:xfrm>
          <a:prstGeom prst="rect">
            <a:avLst/>
          </a:prstGeom>
        </p:spPr>
      </p:pic>
      <p:sp>
        <p:nvSpPr>
          <p:cNvPr id="18" name="Pravokotnik 17">
            <a:extLst>
              <a:ext uri="{FF2B5EF4-FFF2-40B4-BE49-F238E27FC236}">
                <a16:creationId xmlns="" xmlns:a16="http://schemas.microsoft.com/office/drawing/2014/main" id="{C3E07E8D-DC79-4DE0-AC92-A3A5B2644C9B}"/>
              </a:ext>
            </a:extLst>
          </p:cNvPr>
          <p:cNvSpPr/>
          <p:nvPr/>
        </p:nvSpPr>
        <p:spPr>
          <a:xfrm>
            <a:off x="5841800" y="4502641"/>
            <a:ext cx="5828831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S svetlimi in toplimi barvami je slikar naslikal del kapelice in gozda, ki je obsijan s sončno svetlobo. S hladnimi barvami pa senčne dele, kjer bi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nam </a:t>
            </a:r>
            <a:r>
              <a:rPr lang="sl-SI" sz="1400" dirty="0">
                <a:latin typeface="Franklin Gothic Book" panose="020B0503020102020204" pitchFamily="34" charset="0"/>
              </a:rPr>
              <a:t>zagotovo bilo bolj hladno.</a:t>
            </a:r>
          </a:p>
        </p:txBody>
      </p:sp>
      <p:pic>
        <p:nvPicPr>
          <p:cNvPr id="8" name="Slika 9">
            <a:extLst>
              <a:ext uri="{FF2B5EF4-FFF2-40B4-BE49-F238E27FC236}">
                <a16:creationId xmlns="" xmlns:a16="http://schemas.microsoft.com/office/drawing/2014/main" id="{C5846C96-3403-4921-9EE0-63011A9B4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75" y="6368165"/>
            <a:ext cx="1585097" cy="353599"/>
          </a:xfrm>
          <a:prstGeom prst="rect">
            <a:avLst/>
          </a:prstGeom>
        </p:spPr>
      </p:pic>
      <p:pic>
        <p:nvPicPr>
          <p:cNvPr id="9" name="Slika 10">
            <a:extLst>
              <a:ext uri="{FF2B5EF4-FFF2-40B4-BE49-F238E27FC236}">
                <a16:creationId xmlns="" xmlns:a16="http://schemas.microsoft.com/office/drawing/2014/main" id="{7E472C30-B771-4825-B894-E310CC13E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449" y="6392406"/>
            <a:ext cx="841321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4">
            <a:extLst>
              <a:ext uri="{FF2B5EF4-FFF2-40B4-BE49-F238E27FC236}">
                <a16:creationId xmlns="" xmlns:a16="http://schemas.microsoft.com/office/drawing/2014/main" id="{D7EE3B07-785E-4C9F-BB03-C23CD4DE4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43420" r="41216" b="22622"/>
          <a:stretch/>
        </p:blipFill>
        <p:spPr>
          <a:xfrm>
            <a:off x="537875" y="825152"/>
            <a:ext cx="4280718" cy="5207695"/>
          </a:xfr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B34F6248-6B1F-4E8F-9588-82C2B80DD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3265" y="3124193"/>
            <a:ext cx="2924032" cy="1910613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FFB886F5-A91F-48B6-9E59-443D5A9E525C}"/>
              </a:ext>
            </a:extLst>
          </p:cNvPr>
          <p:cNvSpPr txBox="1"/>
          <p:nvPr/>
        </p:nvSpPr>
        <p:spPr>
          <a:xfrm>
            <a:off x="5639791" y="4742187"/>
            <a:ext cx="5300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SLIKARJI, KI SO SLIKALI SVETLOBNE VTISE ALI IMPRESIJE, SO DOBILI IME </a:t>
            </a:r>
            <a:r>
              <a:rPr lang="sl-SI" sz="1400" b="1" dirty="0">
                <a:latin typeface="Franklin Gothic Book" panose="020B0503020102020204" pitchFamily="34" charset="0"/>
              </a:rPr>
              <a:t>IMPRESIONISTI. </a:t>
            </a:r>
            <a:r>
              <a:rPr lang="sl-SI" sz="1400" dirty="0">
                <a:latin typeface="Franklin Gothic Book" panose="020B0503020102020204" pitchFamily="34" charset="0"/>
              </a:rPr>
              <a:t>SLOG SLIKANJA SO POIMENOVALI </a:t>
            </a:r>
            <a:r>
              <a:rPr lang="sl-SI" sz="1400" b="1" dirty="0">
                <a:latin typeface="Franklin Gothic Book" panose="020B0503020102020204" pitchFamily="34" charset="0"/>
              </a:rPr>
              <a:t>IMPRESIONIZEM.  </a:t>
            </a:r>
          </a:p>
        </p:txBody>
      </p:sp>
      <p:pic>
        <p:nvPicPr>
          <p:cNvPr id="5" name="Slika 9">
            <a:extLst>
              <a:ext uri="{FF2B5EF4-FFF2-40B4-BE49-F238E27FC236}">
                <a16:creationId xmlns="" xmlns:a16="http://schemas.microsoft.com/office/drawing/2014/main" id="{56219674-7990-487C-B673-F6FBE5993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75" y="6368165"/>
            <a:ext cx="1585097" cy="353599"/>
          </a:xfrm>
          <a:prstGeom prst="rect">
            <a:avLst/>
          </a:prstGeom>
        </p:spPr>
      </p:pic>
      <p:pic>
        <p:nvPicPr>
          <p:cNvPr id="6" name="Slika 10">
            <a:extLst>
              <a:ext uri="{FF2B5EF4-FFF2-40B4-BE49-F238E27FC236}">
                <a16:creationId xmlns="" xmlns:a16="http://schemas.microsoft.com/office/drawing/2014/main" id="{FA2BCFC0-74AC-4F91-A445-27FD8C577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449" y="6392406"/>
            <a:ext cx="841321" cy="329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61F9B9-A529-4306-9F89-37243B6513CE}"/>
              </a:ext>
            </a:extLst>
          </p:cNvPr>
          <p:cNvSpPr txBox="1"/>
          <p:nvPr/>
        </p:nvSpPr>
        <p:spPr>
          <a:xfrm>
            <a:off x="5639791" y="941014"/>
            <a:ext cx="486274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b="1" dirty="0">
                <a:latin typeface="Franklin Gothic No. 2" pitchFamily="50" charset="0"/>
              </a:rPr>
              <a:t>TODA SVETLOBA IN SENCE SE SKOZI DAN </a:t>
            </a:r>
            <a:r>
              <a:rPr lang="sl-SI" sz="1400" b="1" dirty="0" smtClean="0">
                <a:latin typeface="Franklin Gothic No. 2" pitchFamily="50" charset="0"/>
              </a:rPr>
              <a:t>VES </a:t>
            </a:r>
            <a:r>
              <a:rPr lang="sl-SI" sz="1400" b="1" dirty="0">
                <a:latin typeface="Franklin Gothic No. 2" pitchFamily="50" charset="0"/>
              </a:rPr>
              <a:t>ČAS SPREMINJAJO. </a:t>
            </a:r>
            <a:r>
              <a:rPr lang="sl-SI" sz="1400" b="1" dirty="0" smtClean="0">
                <a:latin typeface="Franklin Gothic No. 2" pitchFamily="50" charset="0"/>
              </a:rPr>
              <a:t>ŽE </a:t>
            </a:r>
            <a:r>
              <a:rPr lang="sl-SI" sz="1400" b="1" dirty="0">
                <a:latin typeface="Franklin Gothic No. 2" pitchFamily="50" charset="0"/>
              </a:rPr>
              <a:t>NASLEDNJI TRENUTEK BI SENCA BILA DRUGJE. </a:t>
            </a:r>
            <a:r>
              <a:rPr lang="sl-SI" sz="1400" b="1" dirty="0" smtClean="0">
                <a:latin typeface="Franklin Gothic No. 2" pitchFamily="50" charset="0"/>
              </a:rPr>
              <a:t>ZATO </a:t>
            </a:r>
            <a:r>
              <a:rPr lang="sl-SI" sz="1400" b="1" dirty="0">
                <a:latin typeface="Franklin Gothic No. 2" pitchFamily="50" charset="0"/>
              </a:rPr>
              <a:t>JE SLIKAR VTIS ALI IMPRESIJO SVETLOBE ŽELEL NASLIKATI ČIM HITREJE. </a:t>
            </a:r>
            <a:endParaRPr lang="sl-SI" sz="1400" b="1" dirty="0" smtClean="0">
              <a:latin typeface="Franklin Gothic No. 2" pitchFamily="50" charset="0"/>
            </a:endParaRPr>
          </a:p>
          <a:p>
            <a:pPr>
              <a:lnSpc>
                <a:spcPct val="150000"/>
              </a:lnSpc>
            </a:pPr>
            <a:endParaRPr lang="sl-SI" sz="1400" dirty="0">
              <a:latin typeface="Franklin Gothic No. 2" pitchFamily="50" charset="0"/>
            </a:endParaRPr>
          </a:p>
          <a:p>
            <a:pPr>
              <a:lnSpc>
                <a:spcPct val="150000"/>
              </a:lnSpc>
            </a:pPr>
            <a:r>
              <a:rPr lang="sl-SI" sz="1400" b="1" dirty="0" smtClean="0">
                <a:latin typeface="Franklin Gothic No. 2" pitchFamily="50" charset="0"/>
              </a:rPr>
              <a:t>KAKO </a:t>
            </a:r>
            <a:r>
              <a:rPr lang="sl-SI" sz="1400" b="1" dirty="0">
                <a:latin typeface="Franklin Gothic No. 2" pitchFamily="50" charset="0"/>
              </a:rPr>
              <a:t>SE TO V SLIKI VIDI?</a:t>
            </a:r>
          </a:p>
        </p:txBody>
      </p:sp>
    </p:spTree>
    <p:extLst>
      <p:ext uri="{BB962C8B-B14F-4D97-AF65-F5344CB8AC3E}">
        <p14:creationId xmlns:p14="http://schemas.microsoft.com/office/powerpoint/2010/main" val="9663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="" xmlns:a16="http://schemas.microsoft.com/office/drawing/2014/main" id="{468446C4-24D6-41B7-9EFA-C95DAA7D9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-789"/>
          <a:stretch/>
        </p:blipFill>
        <p:spPr>
          <a:xfrm>
            <a:off x="6293186" y="557181"/>
            <a:ext cx="5349605" cy="3937274"/>
          </a:xfrm>
        </p:spPr>
      </p:pic>
      <p:sp>
        <p:nvSpPr>
          <p:cNvPr id="7" name="Pravokotnik 6">
            <a:extLst>
              <a:ext uri="{FF2B5EF4-FFF2-40B4-BE49-F238E27FC236}">
                <a16:creationId xmlns="" xmlns:a16="http://schemas.microsoft.com/office/drawing/2014/main" id="{B4664F86-D363-43FB-805E-BA395ABCB70A}"/>
              </a:ext>
            </a:extLst>
          </p:cNvPr>
          <p:cNvSpPr/>
          <p:nvPr/>
        </p:nvSpPr>
        <p:spPr>
          <a:xfrm>
            <a:off x="6213199" y="4492272"/>
            <a:ext cx="26758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Sandi </a:t>
            </a:r>
            <a:r>
              <a:rPr lang="sl-SI" sz="900" dirty="0" err="1">
                <a:latin typeface="Franklin Gothic Book" panose="020B0503020102020204" pitchFamily="34" charset="0"/>
              </a:rPr>
              <a:t>Červek</a:t>
            </a:r>
            <a:r>
              <a:rPr lang="sl-SI" sz="900" dirty="0">
                <a:latin typeface="Franklin Gothic Book" panose="020B0503020102020204" pitchFamily="34" charset="0"/>
              </a:rPr>
              <a:t>, </a:t>
            </a:r>
            <a:r>
              <a:rPr lang="sl-SI" sz="900" i="1" dirty="0">
                <a:latin typeface="Franklin Gothic Book" panose="020B0503020102020204" pitchFamily="34" charset="0"/>
              </a:rPr>
              <a:t>Slika</a:t>
            </a:r>
            <a:r>
              <a:rPr lang="sl-SI" sz="900" dirty="0">
                <a:latin typeface="Franklin Gothic Book" panose="020B0503020102020204" pitchFamily="34" charset="0"/>
              </a:rPr>
              <a:t>, 2005, olje na platnu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AF6AE852-DF46-42A0-B09F-15408FD47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30" y="4607688"/>
            <a:ext cx="2976259" cy="1877166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4A9C2C9E-596A-49B9-A729-E3E87B6ACE9C}"/>
              </a:ext>
            </a:extLst>
          </p:cNvPr>
          <p:cNvSpPr txBox="1"/>
          <p:nvPr/>
        </p:nvSpPr>
        <p:spPr>
          <a:xfrm>
            <a:off x="503177" y="2834842"/>
            <a:ext cx="5334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b="1" dirty="0">
                <a:latin typeface="Franklin Gothic Book" panose="020B0503020102020204" pitchFamily="34" charset="0"/>
              </a:rPr>
              <a:t>Sandi </a:t>
            </a:r>
            <a:r>
              <a:rPr lang="en-US" sz="1400" b="1" dirty="0">
                <a:latin typeface="Franklin Gothic Book" panose="020B0503020102020204" pitchFamily="34" charset="0"/>
              </a:rPr>
              <a:t>Č</a:t>
            </a:r>
            <a:r>
              <a:rPr lang="sl-SI" sz="1400" b="1" dirty="0" err="1">
                <a:latin typeface="Franklin Gothic Book" panose="020B0503020102020204" pitchFamily="34" charset="0"/>
              </a:rPr>
              <a:t>ervek</a:t>
            </a:r>
            <a:r>
              <a:rPr lang="sl-SI" sz="1400" b="1" dirty="0">
                <a:latin typeface="Franklin Gothic Book" panose="020B0503020102020204" pitchFamily="34" charset="0"/>
              </a:rPr>
              <a:t> </a:t>
            </a:r>
            <a:r>
              <a:rPr lang="sl-SI" sz="1400" dirty="0">
                <a:latin typeface="Franklin Gothic Book" panose="020B0503020102020204" pitchFamily="34" charset="0"/>
              </a:rPr>
              <a:t>sliko ustvarja le s črno barvo, </a:t>
            </a:r>
            <a:r>
              <a:rPr lang="sl-SI" sz="1400" dirty="0" smtClean="0">
                <a:latin typeface="Franklin Gothic Book" panose="020B0503020102020204" pitchFamily="34" charset="0"/>
              </a:rPr>
              <a:t>ki </a:t>
            </a:r>
            <a:r>
              <a:rPr lang="sl-SI" sz="1400" dirty="0">
                <a:latin typeface="Franklin Gothic Book" panose="020B0503020102020204" pitchFamily="34" charset="0"/>
              </a:rPr>
              <a:t>je</a:t>
            </a:r>
            <a:r>
              <a:rPr lang="en-US" sz="1400" dirty="0">
                <a:latin typeface="Franklin Gothic Book" panose="020B0503020102020204" pitchFamily="34" charset="0"/>
              </a:rPr>
              <a:t> </a:t>
            </a:r>
            <a:r>
              <a:rPr lang="en-US" sz="1400" b="1" dirty="0">
                <a:latin typeface="Franklin Gothic Book" panose="020B0503020102020204" pitchFamily="34" charset="0"/>
              </a:rPr>
              <a:t>Ivan G</a:t>
            </a:r>
            <a:r>
              <a:rPr lang="sl-SI" sz="1400" b="1" dirty="0" err="1">
                <a:latin typeface="Franklin Gothic Book" panose="020B0503020102020204" pitchFamily="34" charset="0"/>
              </a:rPr>
              <a:t>rohar</a:t>
            </a:r>
            <a:r>
              <a:rPr lang="sl-SI" sz="1400" b="1" dirty="0">
                <a:latin typeface="Franklin Gothic Book" panose="020B0503020102020204" pitchFamily="34" charset="0"/>
              </a:rPr>
              <a:t> </a:t>
            </a:r>
            <a:endParaRPr lang="sl-SI" sz="1400" b="1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in drugi </a:t>
            </a:r>
            <a:r>
              <a:rPr lang="sl-SI" sz="1400" dirty="0">
                <a:latin typeface="Franklin Gothic Book" panose="020B0503020102020204" pitchFamily="34" charset="0"/>
              </a:rPr>
              <a:t>impresionisti niso uporabljali, </a:t>
            </a:r>
            <a:r>
              <a:rPr lang="sl-SI" sz="1400" dirty="0" smtClean="0">
                <a:latin typeface="Franklin Gothic Book" panose="020B0503020102020204" pitchFamily="34" charset="0"/>
              </a:rPr>
              <a:t>niti </a:t>
            </a:r>
            <a:r>
              <a:rPr lang="sl-SI" sz="1400" dirty="0">
                <a:latin typeface="Franklin Gothic Book" panose="020B0503020102020204" pitchFamily="34" charset="0"/>
              </a:rPr>
              <a:t>za malo mravljico ne. </a:t>
            </a:r>
            <a:endParaRPr lang="en-US" sz="1400" dirty="0">
              <a:latin typeface="Franklin Gothic Book" panose="020B0503020102020204" pitchFamily="34" charset="0"/>
            </a:endParaRPr>
          </a:p>
          <a:p>
            <a:endParaRPr lang="sl-SI" sz="1400" b="1" dirty="0">
              <a:latin typeface="Franklin Gothic Book" panose="020B0503020102020204" pitchFamily="34" charset="0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="" xmlns:a16="http://schemas.microsoft.com/office/drawing/2014/main" id="{C319D336-8F4C-429F-A6C6-5E55DB9561A0}"/>
              </a:ext>
            </a:extLst>
          </p:cNvPr>
          <p:cNvSpPr txBox="1"/>
          <p:nvPr/>
        </p:nvSpPr>
        <p:spPr>
          <a:xfrm>
            <a:off x="503177" y="4285899"/>
            <a:ext cx="5493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sl-SI" sz="1400" b="1" dirty="0">
              <a:latin typeface="Franklin Gothic No. 2" pitchFamily="50" charset="0"/>
            </a:endParaRPr>
          </a:p>
          <a:p>
            <a:pPr>
              <a:lnSpc>
                <a:spcPct val="150000"/>
              </a:lnSpc>
            </a:pPr>
            <a:r>
              <a:rPr lang="sl-SI" sz="1400" b="1" dirty="0">
                <a:latin typeface="Franklin Gothic No. 2" pitchFamily="50" charset="0"/>
              </a:rPr>
              <a:t>AMPAK JAZ NA SLIKI </a:t>
            </a:r>
            <a:r>
              <a:rPr lang="sl-SI" sz="1400" b="1" dirty="0" smtClean="0">
                <a:latin typeface="Franklin Gothic No. 2" pitchFamily="50" charset="0"/>
              </a:rPr>
              <a:t>VIDIM TUDI </a:t>
            </a:r>
            <a:r>
              <a:rPr lang="sl-SI" sz="1400" b="1" dirty="0">
                <a:latin typeface="Franklin Gothic No. 2" pitchFamily="50" charset="0"/>
              </a:rPr>
              <a:t>BELO BARVO. </a:t>
            </a:r>
            <a:endParaRPr lang="sl-SI" sz="1400" b="1" dirty="0" smtClean="0">
              <a:latin typeface="Franklin Gothic No. 2" pitchFamily="50" charset="0"/>
            </a:endParaRPr>
          </a:p>
          <a:p>
            <a:pPr>
              <a:lnSpc>
                <a:spcPct val="150000"/>
              </a:lnSpc>
            </a:pPr>
            <a:r>
              <a:rPr lang="sl-SI" sz="1400" b="1" dirty="0" smtClean="0">
                <a:latin typeface="Franklin Gothic No. 2" pitchFamily="50" charset="0"/>
              </a:rPr>
              <a:t>KAKO </a:t>
            </a:r>
            <a:r>
              <a:rPr lang="sl-SI" sz="1400" b="1" dirty="0">
                <a:latin typeface="Franklin Gothic No. 2" pitchFamily="50" charset="0"/>
              </a:rPr>
              <a:t>JE TO MOGOČE, </a:t>
            </a:r>
            <a:r>
              <a:rPr lang="sl-SI" sz="1400" b="1" dirty="0" smtClean="0">
                <a:latin typeface="Franklin Gothic No. 2" pitchFamily="50" charset="0"/>
              </a:rPr>
              <a:t>ČE </a:t>
            </a:r>
            <a:r>
              <a:rPr lang="sl-SI" sz="1400" b="1" dirty="0">
                <a:latin typeface="Franklin Gothic No. 2" pitchFamily="50" charset="0"/>
              </a:rPr>
              <a:t>SLIKAR SLIKA </a:t>
            </a:r>
            <a:r>
              <a:rPr lang="sl-SI" sz="1400" b="1" dirty="0" smtClean="0">
                <a:latin typeface="Franklin Gothic No. 2" pitchFamily="50" charset="0"/>
              </a:rPr>
              <a:t>SAMO </a:t>
            </a:r>
          </a:p>
          <a:p>
            <a:pPr>
              <a:lnSpc>
                <a:spcPct val="150000"/>
              </a:lnSpc>
            </a:pPr>
            <a:r>
              <a:rPr lang="sl-SI" sz="1400" b="1" dirty="0" smtClean="0">
                <a:latin typeface="Franklin Gothic No. 2" pitchFamily="50" charset="0"/>
              </a:rPr>
              <a:t>S ČRNO BARVO? </a:t>
            </a:r>
            <a:endParaRPr lang="sl-SI" sz="1400" b="1" dirty="0">
              <a:latin typeface="Franklin Gothic No. 2" pitchFamily="50" charset="0"/>
            </a:endParaRPr>
          </a:p>
        </p:txBody>
      </p:sp>
      <p:pic>
        <p:nvPicPr>
          <p:cNvPr id="8" name="Slika 9">
            <a:extLst>
              <a:ext uri="{FF2B5EF4-FFF2-40B4-BE49-F238E27FC236}">
                <a16:creationId xmlns="" xmlns:a16="http://schemas.microsoft.com/office/drawing/2014/main" id="{77E99A3F-4BC3-4772-87B7-08A65773E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5" y="6368165"/>
            <a:ext cx="1585097" cy="353599"/>
          </a:xfrm>
          <a:prstGeom prst="rect">
            <a:avLst/>
          </a:prstGeom>
        </p:spPr>
      </p:pic>
      <p:pic>
        <p:nvPicPr>
          <p:cNvPr id="12" name="Slika 10">
            <a:extLst>
              <a:ext uri="{FF2B5EF4-FFF2-40B4-BE49-F238E27FC236}">
                <a16:creationId xmlns="" xmlns:a16="http://schemas.microsoft.com/office/drawing/2014/main" id="{5FC0933D-098A-4488-AE4E-556E17A53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449" y="6392406"/>
            <a:ext cx="841321" cy="329213"/>
          </a:xfrm>
          <a:prstGeom prst="rect">
            <a:avLst/>
          </a:prstGeom>
        </p:spPr>
      </p:pic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="" xmlns:a16="http://schemas.microsoft.com/office/drawing/2014/main" id="{E5D7A054-3751-47B4-919E-A57580F36F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864" y="561720"/>
            <a:ext cx="2998099" cy="1861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22B700-9EEC-4333-9DA8-820BE6966AA2}"/>
              </a:ext>
            </a:extLst>
          </p:cNvPr>
          <p:cNvSpPr txBox="1"/>
          <p:nvPr/>
        </p:nvSpPr>
        <p:spPr>
          <a:xfrm>
            <a:off x="1687924" y="437464"/>
            <a:ext cx="32629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Franklin Gothic No. 2" pitchFamily="50" charset="0"/>
              </a:rPr>
              <a:t>MENE TA</a:t>
            </a:r>
            <a:r>
              <a:rPr lang="sl-SI" sz="1400" b="1" dirty="0">
                <a:latin typeface="Franklin Gothic No. 2" pitchFamily="50" charset="0"/>
              </a:rPr>
              <a:t> SLIKA SPOMINJA NA VESOLJE, ČRNO LUKNJO ALI NOTRANJOST POLŽJE HIŠICE. KAJ PA TEBE?   </a:t>
            </a:r>
          </a:p>
        </p:txBody>
      </p:sp>
    </p:spTree>
    <p:extLst>
      <p:ext uri="{BB962C8B-B14F-4D97-AF65-F5344CB8AC3E}">
        <p14:creationId xmlns:p14="http://schemas.microsoft.com/office/powerpoint/2010/main" val="225175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4">
            <a:extLst>
              <a:ext uri="{FF2B5EF4-FFF2-40B4-BE49-F238E27FC236}">
                <a16:creationId xmlns="" xmlns:a16="http://schemas.microsoft.com/office/drawing/2014/main" id="{B3293B7C-1202-4E31-B5E4-A9A58FECE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5969" r="22329" b="1949"/>
          <a:stretch/>
        </p:blipFill>
        <p:spPr>
          <a:xfrm>
            <a:off x="590127" y="561703"/>
            <a:ext cx="5813209" cy="5706869"/>
          </a:xfr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4A85BDEA-8F17-4091-A731-C260E66FD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25" y="3153458"/>
            <a:ext cx="2044294" cy="1268954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6ADC8A0B-A4B6-4870-B005-DF4357EAEFCD}"/>
              </a:ext>
            </a:extLst>
          </p:cNvPr>
          <p:cNvSpPr txBox="1"/>
          <p:nvPr/>
        </p:nvSpPr>
        <p:spPr>
          <a:xfrm>
            <a:off x="6896716" y="408721"/>
            <a:ext cx="4651152" cy="134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Slikar </a:t>
            </a:r>
            <a:r>
              <a:rPr lang="en-US" sz="1400" dirty="0">
                <a:latin typeface="Franklin Gothic Book" panose="020B0503020102020204" pitchFamily="34" charset="0"/>
              </a:rPr>
              <a:t>S</a:t>
            </a:r>
            <a:r>
              <a:rPr lang="sl-SI" sz="1400" dirty="0" err="1">
                <a:latin typeface="Franklin Gothic Book" panose="020B0503020102020204" pitchFamily="34" charset="0"/>
              </a:rPr>
              <a:t>andi</a:t>
            </a:r>
            <a:r>
              <a:rPr lang="sl-SI" sz="1400" dirty="0">
                <a:latin typeface="Franklin Gothic Book" panose="020B0503020102020204" pitchFamily="34" charset="0"/>
              </a:rPr>
              <a:t> čisto zares slika samo s črno barvo.</a:t>
            </a: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Ustvarja tako, da se na površini slike pojavijo osvetljeni deli in senčni, temni deli. </a:t>
            </a: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</p:txBody>
      </p:sp>
      <p:pic>
        <p:nvPicPr>
          <p:cNvPr id="5" name="Slika 9">
            <a:extLst>
              <a:ext uri="{FF2B5EF4-FFF2-40B4-BE49-F238E27FC236}">
                <a16:creationId xmlns="" xmlns:a16="http://schemas.microsoft.com/office/drawing/2014/main" id="{711B2945-4374-4079-8852-FA2668AC5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5" y="6368165"/>
            <a:ext cx="1585097" cy="353599"/>
          </a:xfrm>
          <a:prstGeom prst="rect">
            <a:avLst/>
          </a:prstGeom>
        </p:spPr>
      </p:pic>
      <p:pic>
        <p:nvPicPr>
          <p:cNvPr id="8" name="Slika 10">
            <a:extLst>
              <a:ext uri="{FF2B5EF4-FFF2-40B4-BE49-F238E27FC236}">
                <a16:creationId xmlns="" xmlns:a16="http://schemas.microsoft.com/office/drawing/2014/main" id="{02741C2C-995D-4667-9F42-C3B8F4965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449" y="6392406"/>
            <a:ext cx="841321" cy="329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B21ED22-878B-4276-90CF-F9A1D851F16B}"/>
              </a:ext>
            </a:extLst>
          </p:cNvPr>
          <p:cNvSpPr txBox="1"/>
          <p:nvPr/>
        </p:nvSpPr>
        <p:spPr>
          <a:xfrm>
            <a:off x="6896716" y="1894434"/>
            <a:ext cx="6096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b="1" dirty="0">
                <a:latin typeface="Franklin Gothic No. 2" pitchFamily="50" charset="0"/>
              </a:rPr>
              <a:t>KJE JE SLIKA NAJTEMNEJŠA?</a:t>
            </a:r>
            <a:endParaRPr lang="en-US" sz="1400" b="1" dirty="0">
              <a:latin typeface="Franklin Gothic No. 2" pitchFamily="50" charset="0"/>
            </a:endParaRPr>
          </a:p>
          <a:p>
            <a:pPr>
              <a:lnSpc>
                <a:spcPct val="150000"/>
              </a:lnSpc>
            </a:pPr>
            <a:r>
              <a:rPr lang="sl-SI" sz="1400" b="1" dirty="0">
                <a:latin typeface="Franklin Gothic No. 2" pitchFamily="50" charset="0"/>
              </a:rPr>
              <a:t>IN KJE VIDIŠ NAJSVETLEJŠI </a:t>
            </a:r>
            <a:endParaRPr lang="sl-SI" sz="1400" b="1" dirty="0" smtClean="0">
              <a:latin typeface="Franklin Gothic No. 2" pitchFamily="50" charset="0"/>
            </a:endParaRPr>
          </a:p>
          <a:p>
            <a:pPr>
              <a:lnSpc>
                <a:spcPct val="150000"/>
              </a:lnSpc>
            </a:pPr>
            <a:r>
              <a:rPr lang="sl-SI" sz="1400" b="1" dirty="0" smtClean="0">
                <a:latin typeface="Franklin Gothic No. 2" pitchFamily="50" charset="0"/>
              </a:rPr>
              <a:t>OZIROMA NA</a:t>
            </a:r>
            <a:r>
              <a:rPr lang="en-US" sz="1400" b="1" dirty="0">
                <a:latin typeface="Franklin Gothic No. 2" pitchFamily="50" charset="0"/>
              </a:rPr>
              <a:t>J</a:t>
            </a:r>
            <a:r>
              <a:rPr lang="sl-SI" sz="1400" b="1" dirty="0">
                <a:latin typeface="Franklin Gothic No. 2" pitchFamily="50" charset="0"/>
              </a:rPr>
              <a:t>BOLJ OSVETLJENI DEL? </a:t>
            </a:r>
          </a:p>
        </p:txBody>
      </p:sp>
    </p:spTree>
    <p:extLst>
      <p:ext uri="{BB962C8B-B14F-4D97-AF65-F5344CB8AC3E}">
        <p14:creationId xmlns:p14="http://schemas.microsoft.com/office/powerpoint/2010/main" val="42447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4">
            <a:extLst>
              <a:ext uri="{FF2B5EF4-FFF2-40B4-BE49-F238E27FC236}">
                <a16:creationId xmlns="" xmlns:a16="http://schemas.microsoft.com/office/drawing/2014/main" id="{A36BB9B1-02BC-4196-8259-CE850D889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52603" r="48799" b="1949"/>
          <a:stretch/>
        </p:blipFill>
        <p:spPr>
          <a:xfrm>
            <a:off x="595806" y="631920"/>
            <a:ext cx="6014000" cy="5736244"/>
          </a:xfr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4AAE5720-7DAA-434A-BC44-E2E6AA4BD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6736" y="3207161"/>
            <a:ext cx="2637321" cy="1621231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850ED26F-E724-4E25-A26E-8000FF8B5F00}"/>
              </a:ext>
            </a:extLst>
          </p:cNvPr>
          <p:cNvSpPr txBox="1"/>
          <p:nvPr/>
        </p:nvSpPr>
        <p:spPr>
          <a:xfrm>
            <a:off x="7271537" y="448381"/>
            <a:ext cx="40618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Če sliko pogledaš od blizu, na njej opaziš črtice. </a:t>
            </a:r>
            <a:endParaRPr lang="en-US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Na stotine črtic!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Slikar jih je eno poleg druge odtiskoval v nanos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črne </a:t>
            </a:r>
            <a:r>
              <a:rPr lang="sl-SI" sz="1400" dirty="0">
                <a:latin typeface="Franklin Gothic Book" panose="020B0503020102020204" pitchFamily="34" charset="0"/>
              </a:rPr>
              <a:t>barve. Nanizane so v različnih smereh.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S </a:t>
            </a:r>
            <a:r>
              <a:rPr lang="sl-SI" sz="1400" dirty="0">
                <a:latin typeface="Franklin Gothic Book" panose="020B0503020102020204" pitchFamily="34" charset="0"/>
              </a:rPr>
              <a:t>takšne površine se svetloba ponekod odbija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in </a:t>
            </a:r>
            <a:r>
              <a:rPr lang="sl-SI" sz="1400" dirty="0">
                <a:latin typeface="Franklin Gothic Book" panose="020B0503020102020204" pitchFamily="34" charset="0"/>
              </a:rPr>
              <a:t>zato tam vidimo svetlo ali belo barvo,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drugod </a:t>
            </a:r>
            <a:r>
              <a:rPr lang="sl-SI" sz="1400" dirty="0">
                <a:latin typeface="Franklin Gothic Book" panose="020B0503020102020204" pitchFamily="34" charset="0"/>
              </a:rPr>
              <a:t>pa temno in črno.  </a:t>
            </a: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Se to sliši precej skrivnostno in zapleteno?</a:t>
            </a: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Ne skrbi. Ko se boš v šoli naučil/a več o svetlobi, boš bolje razumel/a. </a:t>
            </a: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</p:txBody>
      </p:sp>
      <p:pic>
        <p:nvPicPr>
          <p:cNvPr id="5" name="Slika 9">
            <a:extLst>
              <a:ext uri="{FF2B5EF4-FFF2-40B4-BE49-F238E27FC236}">
                <a16:creationId xmlns="" xmlns:a16="http://schemas.microsoft.com/office/drawing/2014/main" id="{F5BF8CE8-A8C1-426A-8E17-5A096C31D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5" y="6368165"/>
            <a:ext cx="1585097" cy="353599"/>
          </a:xfrm>
          <a:prstGeom prst="rect">
            <a:avLst/>
          </a:prstGeom>
        </p:spPr>
      </p:pic>
      <p:pic>
        <p:nvPicPr>
          <p:cNvPr id="8" name="Slika 10">
            <a:extLst>
              <a:ext uri="{FF2B5EF4-FFF2-40B4-BE49-F238E27FC236}">
                <a16:creationId xmlns="" xmlns:a16="http://schemas.microsoft.com/office/drawing/2014/main" id="{1730E312-267E-4697-8F49-F03971D0A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449" y="6392406"/>
            <a:ext cx="841321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1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="" xmlns:a16="http://schemas.microsoft.com/office/drawing/2014/main" id="{CE2FD889-F431-4B70-A887-185E0D1AA6D5}"/>
              </a:ext>
            </a:extLst>
          </p:cNvPr>
          <p:cNvSpPr/>
          <p:nvPr/>
        </p:nvSpPr>
        <p:spPr>
          <a:xfrm>
            <a:off x="2280828" y="5088657"/>
            <a:ext cx="7599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Vsekakor je neprecenljivo doživetje, če si sliko ogledaš v živo. </a:t>
            </a:r>
            <a:r>
              <a:rPr lang="sl-SI" sz="1400" dirty="0" smtClean="0">
                <a:latin typeface="Franklin Gothic Book" panose="020B0503020102020204" pitchFamily="34" charset="0"/>
              </a:rPr>
              <a:t>Ko </a:t>
            </a:r>
            <a:r>
              <a:rPr lang="sl-SI" sz="1400" dirty="0">
                <a:latin typeface="Franklin Gothic Book" panose="020B0503020102020204" pitchFamily="34" charset="0"/>
              </a:rPr>
              <a:t>se pred njo giblješ – levo, desno, naprej in nazaj –, se svetloba in senca na njej ves čas spreminjata. </a:t>
            </a:r>
            <a:r>
              <a:rPr lang="sl-SI" sz="1400" dirty="0" smtClean="0">
                <a:latin typeface="Franklin Gothic Book" panose="020B0503020102020204" pitchFamily="34" charset="0"/>
              </a:rPr>
              <a:t>Oglej </a:t>
            </a:r>
            <a:r>
              <a:rPr lang="sl-SI" sz="1400" dirty="0">
                <a:latin typeface="Franklin Gothic Book" panose="020B0503020102020204" pitchFamily="34" charset="0"/>
              </a:rPr>
              <a:t>si video posnetek.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Še </a:t>
            </a:r>
            <a:r>
              <a:rPr lang="sl-SI" sz="1400" dirty="0">
                <a:latin typeface="Franklin Gothic Book" panose="020B0503020102020204" pitchFamily="34" charset="0"/>
              </a:rPr>
              <a:t>bolje pa je, če jo prideš pogledat na razstavo v </a:t>
            </a:r>
            <a:r>
              <a:rPr lang="en-US" sz="1400" dirty="0">
                <a:latin typeface="Franklin Gothic Book" panose="020B0503020102020204" pitchFamily="34" charset="0"/>
              </a:rPr>
              <a:t>UGM</a:t>
            </a:r>
            <a:r>
              <a:rPr lang="sl-SI" sz="1400" dirty="0">
                <a:latin typeface="Franklin Gothic Book" panose="020B0503020102020204" pitchFamily="34" charset="0"/>
              </a:rPr>
              <a:t> in poiščeš svoj najljubši pogled nanjo.</a:t>
            </a:r>
          </a:p>
          <a:p>
            <a:pPr algn="ctr"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 </a:t>
            </a:r>
          </a:p>
        </p:txBody>
      </p:sp>
      <p:pic>
        <p:nvPicPr>
          <p:cNvPr id="6" name="Slika 9">
            <a:extLst>
              <a:ext uri="{FF2B5EF4-FFF2-40B4-BE49-F238E27FC236}">
                <a16:creationId xmlns="" xmlns:a16="http://schemas.microsoft.com/office/drawing/2014/main" id="{E3554F78-804D-4683-8F52-C188E0F42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12" y="6368165"/>
            <a:ext cx="1585097" cy="353599"/>
          </a:xfrm>
          <a:prstGeom prst="rect">
            <a:avLst/>
          </a:prstGeom>
        </p:spPr>
      </p:pic>
      <p:pic>
        <p:nvPicPr>
          <p:cNvPr id="7" name="Slika 10">
            <a:extLst>
              <a:ext uri="{FF2B5EF4-FFF2-40B4-BE49-F238E27FC236}">
                <a16:creationId xmlns="" xmlns:a16="http://schemas.microsoft.com/office/drawing/2014/main" id="{B075FFD9-2F5B-4854-82DD-B0676EF84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86" y="6392406"/>
            <a:ext cx="841321" cy="329213"/>
          </a:xfrm>
          <a:prstGeom prst="rect">
            <a:avLst/>
          </a:prstGeom>
        </p:spPr>
      </p:pic>
      <p:pic>
        <p:nvPicPr>
          <p:cNvPr id="10" name="IMG_1630">
            <a:hlinkClick r:id="" action="ppaction://media"/>
            <a:extLst>
              <a:ext uri="{FF2B5EF4-FFF2-40B4-BE49-F238E27FC236}">
                <a16:creationId xmlns="" xmlns:a16="http://schemas.microsoft.com/office/drawing/2014/main" id="{7F41F2CF-B529-44CE-AB4C-E309E35ED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0501" y="577686"/>
            <a:ext cx="7489559" cy="4212877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5FA7B092-D27A-4C67-8B74-3E3505FDD3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21" y="544960"/>
            <a:ext cx="2915532" cy="180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756</Words>
  <Application>Microsoft Office PowerPoint</Application>
  <PresentationFormat>Po meri</PresentationFormat>
  <Paragraphs>81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3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Ornik</dc:creator>
  <cp:lastModifiedBy>Suzana Jović</cp:lastModifiedBy>
  <cp:revision>48</cp:revision>
  <dcterms:created xsi:type="dcterms:W3CDTF">2021-02-09T13:14:48Z</dcterms:created>
  <dcterms:modified xsi:type="dcterms:W3CDTF">2021-02-17T09:42:35Z</dcterms:modified>
</cp:coreProperties>
</file>