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7" r:id="rId4"/>
    <p:sldId id="261" r:id="rId5"/>
    <p:sldId id="260" r:id="rId6"/>
    <p:sldId id="266" r:id="rId7"/>
    <p:sldId id="263" r:id="rId8"/>
    <p:sldId id="269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1"/>
    <a:srgbClr val="FF66CC"/>
    <a:srgbClr val="FF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3017703-D29D-4C3C-89FC-927395559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BD34EF06-59DC-4838-8CF3-1258F8AA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6E3F9E25-653A-4D75-806A-BB88A023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E8DA226B-7848-439B-8DAD-781989DD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26B03C63-E2D7-4A8E-926D-A8C40DAD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27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44F5DE-04EB-45FE-800E-D0DF0F26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17815C70-7624-4000-A57B-3C1025288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5D703519-2B0F-4DC0-B141-C3EE550B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E2FF20DF-5B6A-4776-B330-A34304BD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24125680-AD4C-4B2F-8C55-C0F2707E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272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54FE1C95-0DBB-4D92-AB2A-1BF298366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9F0A36D8-B12E-4964-86C3-EE1891711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16A46722-9BF7-47FB-B23B-78C1FC5C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152258AB-89FF-4CDA-B8CC-2CADEFCE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118F6732-6E47-4FD9-8D5D-B12358F2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37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B46D1EB-E193-4F3D-AD46-4C2A5E5D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A396CEF4-4E40-4B60-93EB-6239E7494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844AC9C0-3600-421A-993A-F907EA2F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6B17B1E7-1873-4FCF-9D4A-3A264BBF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097ABEDE-55D1-46A8-8AA2-C637794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653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C77F12A-79E2-449D-B3E3-ADBA540E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3D61A69C-7120-4839-8837-690D15A1E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78A484D8-0458-4832-ADAD-7825F7E8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5C94BC75-1905-430C-8925-FA619154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7B8C4E5C-FD72-4855-B535-8EA8EB0C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02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4309B78-8870-47C6-AE04-CB5254E5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F9CF39B-14A7-4021-BDD0-C97EE9067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C7B8F7B1-AA8E-47A4-B815-B77567125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FA8DBEFC-C41A-49BF-9682-4694257E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7F87A802-511E-42FB-A0CA-56284893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970A9216-1645-4DF0-B42C-CF2ABE43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971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694E482-0703-48AE-8AF1-89E68B19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49B246E9-FED2-4AA8-B086-755FEDDDB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1B62D1C7-7471-406F-80BC-63E04E81B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1C9F5D96-B21B-4688-ADA3-756786FCA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2924C93F-6968-477C-AE9F-A311D5DB3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C65F95EB-EF95-4729-B8C2-23770FDC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A58C2223-BA83-42BB-BEF3-6A2C47CA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D392088B-DEE5-4F48-AF10-A807FC47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481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BA73A1-1536-4477-BD50-78F34B68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C56B5A8A-EEE8-4A42-8C9B-5B7F9CA6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8BA1A7C6-D7C8-476D-8474-23E130B8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406925F7-C0F7-4A1C-A932-0DB9ECC2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21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9CCCF639-3424-413E-8802-363102C8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11C54BBF-D44D-4212-BC54-D22BAD46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500F94BD-613D-41D4-B51F-EFB6E7DC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86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F26CFD7-08B3-4064-BA45-F813AB09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DB8CDB9C-0ACC-4057-AB5F-19355038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4C7BF0E0-54CC-44D4-AAF5-4E181A5C3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8EC0B2CD-DF1E-40EE-AC30-A47FCF60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15E4AA1A-2784-492F-B6C3-F030272F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E3F6A6D3-9B1B-4309-A2FC-A085C67E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654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CA23D0D-0420-4007-A39D-DAC04F67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5F29DCFA-35F1-47B4-BCD3-10822C8DE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12914F98-6AD7-45E8-9FDC-AC547D6E7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38BAEFF8-7C96-4B48-AE13-546DE9DBB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B050A696-BD9E-44E6-9068-6CB913C0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66B47747-1998-40E1-8174-B1C85213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82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7EECB358-2805-4A73-BFB9-83454751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C7DEA63B-D620-45A6-9F1D-896AF8E4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66B4DE88-9F95-417E-AB8C-92EBEADB6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AA074-6EB2-4D07-AACA-E8BB29E09D5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2C29C729-4612-48AE-AB12-E314720F9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D215CAE3-A59F-4DA5-A25E-AFE531140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22D6-ACE3-4573-AE50-F490423D2B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225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0640" cy="68580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145427" y="2030643"/>
            <a:ext cx="557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latin typeface="Franklin Gothic Book" panose="020B0503020102020204" pitchFamily="34" charset="0"/>
              </a:rPr>
              <a:t>Huda mravljica na obisku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096000" y="3058961"/>
            <a:ext cx="5909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Franklin Gothic No. 2" panose="02000503060000020004" pitchFamily="50" charset="0"/>
              </a:rPr>
              <a:t>KROG – PREDMET, CVET, PLANET ALI KAJ ČISTO DRUGEGA</a:t>
            </a:r>
            <a:endParaRPr lang="sl-SI" sz="3200" dirty="0">
              <a:latin typeface="Franklin Gothic No. 2" panose="02000503060000020004" pitchFamily="50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145427" y="4456611"/>
            <a:ext cx="294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000" dirty="0" smtClean="0">
              <a:latin typeface="Franklin Gothic Book" panose="020B0503020102020204" pitchFamily="34" charset="0"/>
            </a:endParaRPr>
          </a:p>
          <a:p>
            <a:r>
              <a:rPr lang="sl-SI" sz="3000" dirty="0" smtClean="0">
                <a:latin typeface="Franklin Gothic Book" panose="020B0503020102020204" pitchFamily="34" charset="0"/>
              </a:rPr>
              <a:t>januar 2021</a:t>
            </a:r>
            <a:endParaRPr lang="sl-SI" sz="3000" dirty="0">
              <a:latin typeface="Franklin Gothic Book" panose="020B0503020102020204" pitchFamily="34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="" xmlns:a16="http://schemas.microsoft.com/office/drawing/2014/main" id="{7E757E52-682F-4020-8384-4456D060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5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3F15FD6-CC3E-4372-AF44-EC6406049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4" y="282199"/>
            <a:ext cx="10905821" cy="2825068"/>
          </a:xfrm>
          <a:prstGeom prst="rect">
            <a:avLst/>
          </a:prstGeom>
        </p:spPr>
      </p:pic>
      <p:sp>
        <p:nvSpPr>
          <p:cNvPr id="6" name="Prostoročno: oblika 5">
            <a:extLst>
              <a:ext uri="{FF2B5EF4-FFF2-40B4-BE49-F238E27FC236}">
                <a16:creationId xmlns="" xmlns:a16="http://schemas.microsoft.com/office/drawing/2014/main" id="{0396767E-B978-4122-8917-480E53D45BF6}"/>
              </a:ext>
            </a:extLst>
          </p:cNvPr>
          <p:cNvSpPr/>
          <p:nvPr/>
        </p:nvSpPr>
        <p:spPr>
          <a:xfrm>
            <a:off x="603513" y="3586469"/>
            <a:ext cx="1985634" cy="1753440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: oblika 10">
            <a:extLst>
              <a:ext uri="{FF2B5EF4-FFF2-40B4-BE49-F238E27FC236}">
                <a16:creationId xmlns="" xmlns:a16="http://schemas.microsoft.com/office/drawing/2014/main" id="{023AA6C1-B6AE-42C0-8C47-C767A0109B5C}"/>
              </a:ext>
            </a:extLst>
          </p:cNvPr>
          <p:cNvSpPr/>
          <p:nvPr/>
        </p:nvSpPr>
        <p:spPr>
          <a:xfrm>
            <a:off x="1567730" y="4955275"/>
            <a:ext cx="306534" cy="283236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ostoročno: oblika 11">
            <a:extLst>
              <a:ext uri="{FF2B5EF4-FFF2-40B4-BE49-F238E27FC236}">
                <a16:creationId xmlns="" xmlns:a16="http://schemas.microsoft.com/office/drawing/2014/main" id="{72989F88-3ED3-4C67-8959-48568EF03920}"/>
              </a:ext>
            </a:extLst>
          </p:cNvPr>
          <p:cNvSpPr/>
          <p:nvPr/>
        </p:nvSpPr>
        <p:spPr>
          <a:xfrm>
            <a:off x="1720130" y="5107675"/>
            <a:ext cx="306534" cy="283236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ostoročno: oblika 12">
            <a:extLst>
              <a:ext uri="{FF2B5EF4-FFF2-40B4-BE49-F238E27FC236}">
                <a16:creationId xmlns="" xmlns:a16="http://schemas.microsoft.com/office/drawing/2014/main" id="{921B0172-6AFD-469F-8B07-567D1C40A8C5}"/>
              </a:ext>
            </a:extLst>
          </p:cNvPr>
          <p:cNvSpPr/>
          <p:nvPr/>
        </p:nvSpPr>
        <p:spPr>
          <a:xfrm>
            <a:off x="1720130" y="4955275"/>
            <a:ext cx="306534" cy="283236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ostoročno: oblika 13">
            <a:extLst>
              <a:ext uri="{FF2B5EF4-FFF2-40B4-BE49-F238E27FC236}">
                <a16:creationId xmlns="" xmlns:a16="http://schemas.microsoft.com/office/drawing/2014/main" id="{922A2FE8-4CF6-4A24-B2FC-1E1B7CFF2452}"/>
              </a:ext>
            </a:extLst>
          </p:cNvPr>
          <p:cNvSpPr/>
          <p:nvPr/>
        </p:nvSpPr>
        <p:spPr>
          <a:xfrm>
            <a:off x="1827789" y="5107674"/>
            <a:ext cx="306534" cy="283236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ostoročno: oblika 14">
            <a:extLst>
              <a:ext uri="{FF2B5EF4-FFF2-40B4-BE49-F238E27FC236}">
                <a16:creationId xmlns="" xmlns:a16="http://schemas.microsoft.com/office/drawing/2014/main" id="{2CF9FAD6-1805-45D2-A7E5-99CBCDA8107B}"/>
              </a:ext>
            </a:extLst>
          </p:cNvPr>
          <p:cNvSpPr/>
          <p:nvPr/>
        </p:nvSpPr>
        <p:spPr>
          <a:xfrm>
            <a:off x="2022152" y="5207748"/>
            <a:ext cx="371481" cy="331743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ostoročno: oblika 15">
            <a:extLst>
              <a:ext uri="{FF2B5EF4-FFF2-40B4-BE49-F238E27FC236}">
                <a16:creationId xmlns="" xmlns:a16="http://schemas.microsoft.com/office/drawing/2014/main" id="{C3040961-26A0-472C-948C-79B403C8EDCA}"/>
              </a:ext>
            </a:extLst>
          </p:cNvPr>
          <p:cNvSpPr/>
          <p:nvPr/>
        </p:nvSpPr>
        <p:spPr>
          <a:xfrm>
            <a:off x="1980189" y="4976243"/>
            <a:ext cx="306534" cy="283236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ostoročno: oblika 16">
            <a:extLst>
              <a:ext uri="{FF2B5EF4-FFF2-40B4-BE49-F238E27FC236}">
                <a16:creationId xmlns="" xmlns:a16="http://schemas.microsoft.com/office/drawing/2014/main" id="{E85A2FC8-05F3-4C49-9CFF-5797654D8720}"/>
              </a:ext>
            </a:extLst>
          </p:cNvPr>
          <p:cNvSpPr/>
          <p:nvPr/>
        </p:nvSpPr>
        <p:spPr>
          <a:xfrm>
            <a:off x="1655664" y="4805669"/>
            <a:ext cx="306534" cy="283236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ostoročno: oblika 17">
            <a:extLst>
              <a:ext uri="{FF2B5EF4-FFF2-40B4-BE49-F238E27FC236}">
                <a16:creationId xmlns="" xmlns:a16="http://schemas.microsoft.com/office/drawing/2014/main" id="{D4062621-BB06-4781-AD30-4D3076D8A4C1}"/>
              </a:ext>
            </a:extLst>
          </p:cNvPr>
          <p:cNvSpPr/>
          <p:nvPr/>
        </p:nvSpPr>
        <p:spPr>
          <a:xfrm>
            <a:off x="1840523" y="4695211"/>
            <a:ext cx="306534" cy="283236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ostoročno: oblika 18">
            <a:extLst>
              <a:ext uri="{FF2B5EF4-FFF2-40B4-BE49-F238E27FC236}">
                <a16:creationId xmlns="" xmlns:a16="http://schemas.microsoft.com/office/drawing/2014/main" id="{B78C91E1-97E5-46EC-8F11-E1D39739CBF0}"/>
              </a:ext>
            </a:extLst>
          </p:cNvPr>
          <p:cNvSpPr/>
          <p:nvPr/>
        </p:nvSpPr>
        <p:spPr>
          <a:xfrm>
            <a:off x="1509809" y="4664852"/>
            <a:ext cx="248309" cy="268323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ostoročno: oblika 19">
            <a:extLst>
              <a:ext uri="{FF2B5EF4-FFF2-40B4-BE49-F238E27FC236}">
                <a16:creationId xmlns="" xmlns:a16="http://schemas.microsoft.com/office/drawing/2014/main" id="{F4DF62CC-910D-42DA-B687-B8B183E5F12A}"/>
              </a:ext>
            </a:extLst>
          </p:cNvPr>
          <p:cNvSpPr/>
          <p:nvPr/>
        </p:nvSpPr>
        <p:spPr>
          <a:xfrm>
            <a:off x="1700341" y="4683991"/>
            <a:ext cx="252637" cy="178886"/>
          </a:xfrm>
          <a:custGeom>
            <a:avLst/>
            <a:gdLst>
              <a:gd name="connsiteX0" fmla="*/ 86223 w 144946"/>
              <a:gd name="connsiteY0" fmla="*/ 0 h 100668"/>
              <a:gd name="connsiteX1" fmla="*/ 10722 w 144946"/>
              <a:gd name="connsiteY1" fmla="*/ 16778 h 100668"/>
              <a:gd name="connsiteX2" fmla="*/ 44278 w 144946"/>
              <a:gd name="connsiteY2" fmla="*/ 92279 h 100668"/>
              <a:gd name="connsiteX3" fmla="*/ 69445 w 144946"/>
              <a:gd name="connsiteY3" fmla="*/ 100668 h 100668"/>
              <a:gd name="connsiteX4" fmla="*/ 144946 w 144946"/>
              <a:gd name="connsiteY4" fmla="*/ 67112 h 100668"/>
              <a:gd name="connsiteX5" fmla="*/ 136557 w 144946"/>
              <a:gd name="connsiteY5" fmla="*/ 33556 h 100668"/>
              <a:gd name="connsiteX6" fmla="*/ 128168 w 144946"/>
              <a:gd name="connsiteY6" fmla="*/ 8389 h 100668"/>
              <a:gd name="connsiteX7" fmla="*/ 128168 w 144946"/>
              <a:gd name="connsiteY7" fmla="*/ 33556 h 10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46" h="100668">
                <a:moveTo>
                  <a:pt x="86223" y="0"/>
                </a:moveTo>
                <a:cubicBezTo>
                  <a:pt x="61056" y="5593"/>
                  <a:pt x="27850" y="-2491"/>
                  <a:pt x="10722" y="16778"/>
                </a:cubicBezTo>
                <a:cubicBezTo>
                  <a:pt x="-20166" y="51527"/>
                  <a:pt x="23413" y="81847"/>
                  <a:pt x="44278" y="92279"/>
                </a:cubicBezTo>
                <a:cubicBezTo>
                  <a:pt x="52187" y="96234"/>
                  <a:pt x="61056" y="97872"/>
                  <a:pt x="69445" y="100668"/>
                </a:cubicBezTo>
                <a:cubicBezTo>
                  <a:pt x="129344" y="80702"/>
                  <a:pt x="105064" y="93700"/>
                  <a:pt x="144946" y="67112"/>
                </a:cubicBezTo>
                <a:cubicBezTo>
                  <a:pt x="142150" y="55927"/>
                  <a:pt x="139724" y="44642"/>
                  <a:pt x="136557" y="33556"/>
                </a:cubicBezTo>
                <a:cubicBezTo>
                  <a:pt x="134128" y="25053"/>
                  <a:pt x="137011" y="8389"/>
                  <a:pt x="128168" y="8389"/>
                </a:cubicBezTo>
                <a:cubicBezTo>
                  <a:pt x="119779" y="8389"/>
                  <a:pt x="128168" y="25167"/>
                  <a:pt x="128168" y="3355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2" name="Slika 21">
            <a:extLst>
              <a:ext uri="{FF2B5EF4-FFF2-40B4-BE49-F238E27FC236}">
                <a16:creationId xmlns="" xmlns:a16="http://schemas.microsoft.com/office/drawing/2014/main" id="{69D61052-D143-4685-B2AF-41CB9D470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3963" y="4737887"/>
            <a:ext cx="2728807" cy="1654519"/>
          </a:xfrm>
          <a:prstGeom prst="rect">
            <a:avLst/>
          </a:prstGeom>
        </p:spPr>
      </p:pic>
      <p:sp>
        <p:nvSpPr>
          <p:cNvPr id="23" name="Prostoročno: oblika 22">
            <a:extLst>
              <a:ext uri="{FF2B5EF4-FFF2-40B4-BE49-F238E27FC236}">
                <a16:creationId xmlns="" xmlns:a16="http://schemas.microsoft.com/office/drawing/2014/main" id="{E4B786CE-5532-4EBD-B98F-2A84AB336B10}"/>
              </a:ext>
            </a:extLst>
          </p:cNvPr>
          <p:cNvSpPr/>
          <p:nvPr/>
        </p:nvSpPr>
        <p:spPr>
          <a:xfrm rot="1387527">
            <a:off x="1973353" y="4547778"/>
            <a:ext cx="309234" cy="226087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ostoročno: oblika 23">
            <a:extLst>
              <a:ext uri="{FF2B5EF4-FFF2-40B4-BE49-F238E27FC236}">
                <a16:creationId xmlns="" xmlns:a16="http://schemas.microsoft.com/office/drawing/2014/main" id="{757E8379-AE29-447A-818C-3D32A098FD67}"/>
              </a:ext>
            </a:extLst>
          </p:cNvPr>
          <p:cNvSpPr/>
          <p:nvPr/>
        </p:nvSpPr>
        <p:spPr>
          <a:xfrm rot="1387527">
            <a:off x="1973353" y="4759578"/>
            <a:ext cx="309234" cy="226087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oljeZBesedilom 25">
            <a:extLst>
              <a:ext uri="{FF2B5EF4-FFF2-40B4-BE49-F238E27FC236}">
                <a16:creationId xmlns="" xmlns:a16="http://schemas.microsoft.com/office/drawing/2014/main" id="{2B3D6F08-A4CB-4A5E-877C-570EDF5DB99F}"/>
              </a:ext>
            </a:extLst>
          </p:cNvPr>
          <p:cNvSpPr txBox="1"/>
          <p:nvPr/>
        </p:nvSpPr>
        <p:spPr>
          <a:xfrm>
            <a:off x="532461" y="3107412"/>
            <a:ext cx="28809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Anton </a:t>
            </a:r>
            <a:r>
              <a:rPr lang="sl-SI" sz="900" dirty="0" err="1">
                <a:latin typeface="Franklin Gothic Book" panose="020B0503020102020204" pitchFamily="34" charset="0"/>
              </a:rPr>
              <a:t>Gvajc</a:t>
            </a:r>
            <a:r>
              <a:rPr lang="sl-SI" sz="900" dirty="0">
                <a:latin typeface="Franklin Gothic Book" panose="020B0503020102020204" pitchFamily="34" charset="0"/>
              </a:rPr>
              <a:t>, Tihožitje, 1931, olje na platnu, 24 x 86 cm</a:t>
            </a:r>
            <a:endParaRPr lang="sl-SI" sz="900" dirty="0">
              <a:highlight>
                <a:srgbClr val="FFFF00"/>
              </a:highlight>
              <a:latin typeface="Franklin Gothic Book" panose="020B0503020102020204" pitchFamily="34" charset="0"/>
            </a:endParaRPr>
          </a:p>
        </p:txBody>
      </p:sp>
      <p:pic>
        <p:nvPicPr>
          <p:cNvPr id="21" name="Označba mesta vsebine 4">
            <a:extLst>
              <a:ext uri="{FF2B5EF4-FFF2-40B4-BE49-F238E27FC236}">
                <a16:creationId xmlns="" xmlns:a16="http://schemas.microsoft.com/office/drawing/2014/main" id="{2F9FE907-A777-4ADA-9588-E0E3F9B65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67" y="3297191"/>
            <a:ext cx="2260418" cy="2567896"/>
          </a:xfrm>
        </p:spPr>
      </p:pic>
      <p:sp>
        <p:nvSpPr>
          <p:cNvPr id="3" name="Pravokotnik 2">
            <a:extLst>
              <a:ext uri="{FF2B5EF4-FFF2-40B4-BE49-F238E27FC236}">
                <a16:creationId xmlns="" xmlns:a16="http://schemas.microsoft.com/office/drawing/2014/main" id="{63CE7FDF-7237-4445-84C0-D8B0CE145113}"/>
              </a:ext>
            </a:extLst>
          </p:cNvPr>
          <p:cNvSpPr/>
          <p:nvPr/>
        </p:nvSpPr>
        <p:spPr>
          <a:xfrm>
            <a:off x="8890002" y="5869419"/>
            <a:ext cx="2700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900" dirty="0">
                <a:latin typeface="Franklin Gothic Book" panose="020B0503020102020204" pitchFamily="34" charset="0"/>
              </a:rPr>
              <a:t>Darko Golija, </a:t>
            </a:r>
            <a:r>
              <a:rPr lang="sl-SI" sz="900" i="1" dirty="0">
                <a:latin typeface="Franklin Gothic Book" panose="020B0503020102020204" pitchFamily="34" charset="0"/>
              </a:rPr>
              <a:t>Lega sesanja, </a:t>
            </a:r>
            <a:r>
              <a:rPr lang="sl-SI" sz="900" dirty="0">
                <a:latin typeface="Franklin Gothic Book" panose="020B0503020102020204" pitchFamily="34" charset="0"/>
              </a:rPr>
              <a:t>1994, </a:t>
            </a:r>
            <a:endParaRPr lang="sl-SI" sz="900" dirty="0" smtClean="0">
              <a:latin typeface="Franklin Gothic Book" panose="020B0503020102020204" pitchFamily="34" charset="0"/>
            </a:endParaRPr>
          </a:p>
          <a:p>
            <a:pPr algn="r"/>
            <a:r>
              <a:rPr lang="sl-SI" sz="900" dirty="0" smtClean="0">
                <a:latin typeface="Franklin Gothic Book" panose="020B0503020102020204" pitchFamily="34" charset="0"/>
              </a:rPr>
              <a:t>železo</a:t>
            </a:r>
            <a:r>
              <a:rPr lang="sl-SI" sz="900" dirty="0">
                <a:latin typeface="Franklin Gothic Book" panose="020B0503020102020204" pitchFamily="34" charset="0"/>
              </a:rPr>
              <a:t>, guma, beton, </a:t>
            </a:r>
            <a:r>
              <a:rPr lang="sl-SI" sz="900" dirty="0" smtClean="0">
                <a:latin typeface="Franklin Gothic Book" panose="020B0503020102020204" pitchFamily="34" charset="0"/>
              </a:rPr>
              <a:t>plastika,</a:t>
            </a:r>
            <a:r>
              <a:rPr lang="sl-SI" sz="900" dirty="0">
                <a:latin typeface="Franklin Gothic Book" panose="020B0503020102020204" pitchFamily="34" charset="0"/>
              </a:rPr>
              <a:t> </a:t>
            </a:r>
            <a:r>
              <a:rPr lang="sl-SI" sz="900" dirty="0" smtClean="0">
                <a:latin typeface="Franklin Gothic Book" panose="020B0503020102020204" pitchFamily="34" charset="0"/>
              </a:rPr>
              <a:t>120 </a:t>
            </a:r>
            <a:r>
              <a:rPr lang="sl-SI" sz="900" dirty="0">
                <a:latin typeface="Franklin Gothic Book" panose="020B0503020102020204" pitchFamily="34" charset="0"/>
              </a:rPr>
              <a:t>x 500 x 180 cm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6B057E87-556F-41DA-BF73-976C69755E1C}"/>
              </a:ext>
            </a:extLst>
          </p:cNvPr>
          <p:cNvSpPr txBox="1"/>
          <p:nvPr/>
        </p:nvSpPr>
        <p:spPr>
          <a:xfrm>
            <a:off x="3199292" y="3792405"/>
            <a:ext cx="28948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Anton </a:t>
            </a:r>
            <a:r>
              <a:rPr lang="sl-SI" sz="1400" dirty="0" err="1">
                <a:latin typeface="Franklin Gothic Book" panose="020B0503020102020204" pitchFamily="34" charset="0"/>
              </a:rPr>
              <a:t>Gvajc</a:t>
            </a:r>
            <a:r>
              <a:rPr lang="sl-SI" sz="1400" dirty="0">
                <a:latin typeface="Franklin Gothic Book" panose="020B0503020102020204" pitchFamily="34" charset="0"/>
              </a:rPr>
              <a:t> je naslikal okrogla jabolka in </a:t>
            </a:r>
            <a:r>
              <a:rPr lang="sl-SI" sz="1400" dirty="0" smtClean="0">
                <a:latin typeface="Franklin Gothic Book" panose="020B0503020102020204" pitchFamily="34" charset="0"/>
              </a:rPr>
              <a:t>grozde </a:t>
            </a:r>
            <a:r>
              <a:rPr lang="sl-SI" sz="1400" dirty="0">
                <a:latin typeface="Franklin Gothic Book" panose="020B0503020102020204" pitchFamily="34" charset="0"/>
              </a:rPr>
              <a:t>slastnih kroglic. Jih maraš</a:t>
            </a:r>
            <a:r>
              <a:rPr lang="sl-SI" sz="1400" dirty="0" smtClean="0">
                <a:latin typeface="Franklin Gothic Book" panose="020B0503020102020204" pitchFamily="34" charset="0"/>
              </a:rPr>
              <a:t>?</a:t>
            </a:r>
            <a:endParaRPr lang="sl-SI" sz="1400" dirty="0">
              <a:latin typeface="Franklin Gothic Book" panose="020B0503020102020204" pitchFamily="34" charset="0"/>
            </a:endParaRPr>
          </a:p>
        </p:txBody>
      </p:sp>
      <p:sp>
        <p:nvSpPr>
          <p:cNvPr id="25" name="Prostoročno: oblika 24">
            <a:extLst>
              <a:ext uri="{FF2B5EF4-FFF2-40B4-BE49-F238E27FC236}">
                <a16:creationId xmlns="" xmlns:a16="http://schemas.microsoft.com/office/drawing/2014/main" id="{3A46565C-3B93-4C04-9F66-C8B4E39329D0}"/>
              </a:ext>
            </a:extLst>
          </p:cNvPr>
          <p:cNvSpPr/>
          <p:nvPr/>
        </p:nvSpPr>
        <p:spPr>
          <a:xfrm>
            <a:off x="2128717" y="5576007"/>
            <a:ext cx="371481" cy="331743"/>
          </a:xfrm>
          <a:custGeom>
            <a:avLst/>
            <a:gdLst>
              <a:gd name="connsiteX0" fmla="*/ 823218 w 957442"/>
              <a:gd name="connsiteY0" fmla="*/ 226503 h 906011"/>
              <a:gd name="connsiteX1" fmla="*/ 781273 w 957442"/>
              <a:gd name="connsiteY1" fmla="*/ 151002 h 906011"/>
              <a:gd name="connsiteX2" fmla="*/ 739329 w 957442"/>
              <a:gd name="connsiteY2" fmla="*/ 117446 h 906011"/>
              <a:gd name="connsiteX3" fmla="*/ 722551 w 957442"/>
              <a:gd name="connsiteY3" fmla="*/ 92279 h 906011"/>
              <a:gd name="connsiteX4" fmla="*/ 688995 w 957442"/>
              <a:gd name="connsiteY4" fmla="*/ 75501 h 906011"/>
              <a:gd name="connsiteX5" fmla="*/ 588327 w 957442"/>
              <a:gd name="connsiteY5" fmla="*/ 33556 h 906011"/>
              <a:gd name="connsiteX6" fmla="*/ 504437 w 957442"/>
              <a:gd name="connsiteY6" fmla="*/ 8389 h 906011"/>
              <a:gd name="connsiteX7" fmla="*/ 437325 w 957442"/>
              <a:gd name="connsiteY7" fmla="*/ 0 h 906011"/>
              <a:gd name="connsiteX8" fmla="*/ 303101 w 957442"/>
              <a:gd name="connsiteY8" fmla="*/ 8389 h 906011"/>
              <a:gd name="connsiteX9" fmla="*/ 244378 w 957442"/>
              <a:gd name="connsiteY9" fmla="*/ 25167 h 906011"/>
              <a:gd name="connsiteX10" fmla="*/ 177266 w 957442"/>
              <a:gd name="connsiteY10" fmla="*/ 50334 h 906011"/>
              <a:gd name="connsiteX11" fmla="*/ 126932 w 957442"/>
              <a:gd name="connsiteY11" fmla="*/ 75501 h 906011"/>
              <a:gd name="connsiteX12" fmla="*/ 110154 w 957442"/>
              <a:gd name="connsiteY12" fmla="*/ 100668 h 906011"/>
              <a:gd name="connsiteX13" fmla="*/ 101765 w 957442"/>
              <a:gd name="connsiteY13" fmla="*/ 125835 h 906011"/>
              <a:gd name="connsiteX14" fmla="*/ 59820 w 957442"/>
              <a:gd name="connsiteY14" fmla="*/ 192947 h 906011"/>
              <a:gd name="connsiteX15" fmla="*/ 51431 w 957442"/>
              <a:gd name="connsiteY15" fmla="*/ 218114 h 906011"/>
              <a:gd name="connsiteX16" fmla="*/ 34653 w 957442"/>
              <a:gd name="connsiteY16" fmla="*/ 251670 h 906011"/>
              <a:gd name="connsiteX17" fmla="*/ 26264 w 957442"/>
              <a:gd name="connsiteY17" fmla="*/ 276837 h 906011"/>
              <a:gd name="connsiteX18" fmla="*/ 9486 w 957442"/>
              <a:gd name="connsiteY18" fmla="*/ 302004 h 906011"/>
              <a:gd name="connsiteX19" fmla="*/ 9486 w 957442"/>
              <a:gd name="connsiteY19" fmla="*/ 528507 h 906011"/>
              <a:gd name="connsiteX20" fmla="*/ 43042 w 957442"/>
              <a:gd name="connsiteY20" fmla="*/ 587230 h 906011"/>
              <a:gd name="connsiteX21" fmla="*/ 68209 w 957442"/>
              <a:gd name="connsiteY21" fmla="*/ 671119 h 906011"/>
              <a:gd name="connsiteX22" fmla="*/ 84987 w 957442"/>
              <a:gd name="connsiteY22" fmla="*/ 721453 h 906011"/>
              <a:gd name="connsiteX23" fmla="*/ 110154 w 957442"/>
              <a:gd name="connsiteY23" fmla="*/ 738231 h 906011"/>
              <a:gd name="connsiteX24" fmla="*/ 118543 w 957442"/>
              <a:gd name="connsiteY24" fmla="*/ 763398 h 906011"/>
              <a:gd name="connsiteX25" fmla="*/ 168877 w 957442"/>
              <a:gd name="connsiteY25" fmla="*/ 788565 h 906011"/>
              <a:gd name="connsiteX26" fmla="*/ 194044 w 957442"/>
              <a:gd name="connsiteY26" fmla="*/ 805343 h 906011"/>
              <a:gd name="connsiteX27" fmla="*/ 235989 w 957442"/>
              <a:gd name="connsiteY27" fmla="*/ 838899 h 906011"/>
              <a:gd name="connsiteX28" fmla="*/ 261156 w 957442"/>
              <a:gd name="connsiteY28" fmla="*/ 855677 h 906011"/>
              <a:gd name="connsiteX29" fmla="*/ 294712 w 957442"/>
              <a:gd name="connsiteY29" fmla="*/ 864066 h 906011"/>
              <a:gd name="connsiteX30" fmla="*/ 437325 w 957442"/>
              <a:gd name="connsiteY30" fmla="*/ 889233 h 906011"/>
              <a:gd name="connsiteX31" fmla="*/ 571549 w 957442"/>
              <a:gd name="connsiteY31" fmla="*/ 906011 h 906011"/>
              <a:gd name="connsiteX32" fmla="*/ 663828 w 957442"/>
              <a:gd name="connsiteY32" fmla="*/ 897622 h 906011"/>
              <a:gd name="connsiteX33" fmla="*/ 722551 w 957442"/>
              <a:gd name="connsiteY33" fmla="*/ 880844 h 906011"/>
              <a:gd name="connsiteX34" fmla="*/ 756107 w 957442"/>
              <a:gd name="connsiteY34" fmla="*/ 864066 h 906011"/>
              <a:gd name="connsiteX35" fmla="*/ 781273 w 957442"/>
              <a:gd name="connsiteY35" fmla="*/ 855677 h 906011"/>
              <a:gd name="connsiteX36" fmla="*/ 831607 w 957442"/>
              <a:gd name="connsiteY36" fmla="*/ 822121 h 906011"/>
              <a:gd name="connsiteX37" fmla="*/ 881941 w 957442"/>
              <a:gd name="connsiteY37" fmla="*/ 780176 h 906011"/>
              <a:gd name="connsiteX38" fmla="*/ 898719 w 957442"/>
              <a:gd name="connsiteY38" fmla="*/ 755009 h 906011"/>
              <a:gd name="connsiteX39" fmla="*/ 907108 w 957442"/>
              <a:gd name="connsiteY39" fmla="*/ 713064 h 906011"/>
              <a:gd name="connsiteX40" fmla="*/ 923886 w 957442"/>
              <a:gd name="connsiteY40" fmla="*/ 620786 h 906011"/>
              <a:gd name="connsiteX41" fmla="*/ 940664 w 957442"/>
              <a:gd name="connsiteY41" fmla="*/ 587230 h 906011"/>
              <a:gd name="connsiteX42" fmla="*/ 957442 w 957442"/>
              <a:gd name="connsiteY42" fmla="*/ 536896 h 906011"/>
              <a:gd name="connsiteX43" fmla="*/ 949053 w 957442"/>
              <a:gd name="connsiteY43" fmla="*/ 453006 h 906011"/>
              <a:gd name="connsiteX44" fmla="*/ 932275 w 957442"/>
              <a:gd name="connsiteY44" fmla="*/ 427839 h 906011"/>
              <a:gd name="connsiteX45" fmla="*/ 923886 w 957442"/>
              <a:gd name="connsiteY45" fmla="*/ 402672 h 906011"/>
              <a:gd name="connsiteX46" fmla="*/ 907108 w 957442"/>
              <a:gd name="connsiteY46" fmla="*/ 377505 h 906011"/>
              <a:gd name="connsiteX47" fmla="*/ 865163 w 957442"/>
              <a:gd name="connsiteY47" fmla="*/ 302004 h 906011"/>
              <a:gd name="connsiteX48" fmla="*/ 856774 w 957442"/>
              <a:gd name="connsiteY48" fmla="*/ 276837 h 906011"/>
              <a:gd name="connsiteX49" fmla="*/ 848385 w 957442"/>
              <a:gd name="connsiteY49" fmla="*/ 243281 h 906011"/>
              <a:gd name="connsiteX50" fmla="*/ 831607 w 957442"/>
              <a:gd name="connsiteY50" fmla="*/ 176169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57442" h="906011">
                <a:moveTo>
                  <a:pt x="823218" y="226503"/>
                </a:moveTo>
                <a:cubicBezTo>
                  <a:pt x="796447" y="146191"/>
                  <a:pt x="823132" y="201234"/>
                  <a:pt x="781273" y="151002"/>
                </a:cubicBezTo>
                <a:cubicBezTo>
                  <a:pt x="752085" y="115975"/>
                  <a:pt x="780645" y="131218"/>
                  <a:pt x="739329" y="117446"/>
                </a:cubicBezTo>
                <a:cubicBezTo>
                  <a:pt x="733736" y="109057"/>
                  <a:pt x="730296" y="98734"/>
                  <a:pt x="722551" y="92279"/>
                </a:cubicBezTo>
                <a:cubicBezTo>
                  <a:pt x="712944" y="84273"/>
                  <a:pt x="699853" y="81706"/>
                  <a:pt x="688995" y="75501"/>
                </a:cubicBezTo>
                <a:cubicBezTo>
                  <a:pt x="622859" y="37709"/>
                  <a:pt x="723112" y="78484"/>
                  <a:pt x="588327" y="33556"/>
                </a:cubicBezTo>
                <a:cubicBezTo>
                  <a:pt x="565951" y="26097"/>
                  <a:pt x="529794" y="12615"/>
                  <a:pt x="504437" y="8389"/>
                </a:cubicBezTo>
                <a:cubicBezTo>
                  <a:pt x="482199" y="4683"/>
                  <a:pt x="459696" y="2796"/>
                  <a:pt x="437325" y="0"/>
                </a:cubicBezTo>
                <a:cubicBezTo>
                  <a:pt x="392584" y="2796"/>
                  <a:pt x="347553" y="2591"/>
                  <a:pt x="303101" y="8389"/>
                </a:cubicBezTo>
                <a:cubicBezTo>
                  <a:pt x="282914" y="11022"/>
                  <a:pt x="264018" y="19811"/>
                  <a:pt x="244378" y="25167"/>
                </a:cubicBezTo>
                <a:cubicBezTo>
                  <a:pt x="173490" y="44500"/>
                  <a:pt x="248468" y="19819"/>
                  <a:pt x="177266" y="50334"/>
                </a:cubicBezTo>
                <a:cubicBezTo>
                  <a:pt x="128641" y="71173"/>
                  <a:pt x="175297" y="43258"/>
                  <a:pt x="126932" y="75501"/>
                </a:cubicBezTo>
                <a:cubicBezTo>
                  <a:pt x="121339" y="83890"/>
                  <a:pt x="114663" y="91650"/>
                  <a:pt x="110154" y="100668"/>
                </a:cubicBezTo>
                <a:cubicBezTo>
                  <a:pt x="106199" y="108577"/>
                  <a:pt x="106152" y="118157"/>
                  <a:pt x="101765" y="125835"/>
                </a:cubicBezTo>
                <a:cubicBezTo>
                  <a:pt x="60473" y="198097"/>
                  <a:pt x="90563" y="121214"/>
                  <a:pt x="59820" y="192947"/>
                </a:cubicBezTo>
                <a:cubicBezTo>
                  <a:pt x="56337" y="201075"/>
                  <a:pt x="54914" y="209986"/>
                  <a:pt x="51431" y="218114"/>
                </a:cubicBezTo>
                <a:cubicBezTo>
                  <a:pt x="46505" y="229608"/>
                  <a:pt x="39579" y="240176"/>
                  <a:pt x="34653" y="251670"/>
                </a:cubicBezTo>
                <a:cubicBezTo>
                  <a:pt x="31170" y="259798"/>
                  <a:pt x="30219" y="268928"/>
                  <a:pt x="26264" y="276837"/>
                </a:cubicBezTo>
                <a:cubicBezTo>
                  <a:pt x="21755" y="285855"/>
                  <a:pt x="15079" y="293615"/>
                  <a:pt x="9486" y="302004"/>
                </a:cubicBezTo>
                <a:cubicBezTo>
                  <a:pt x="-2910" y="413570"/>
                  <a:pt x="-3413" y="380170"/>
                  <a:pt x="9486" y="528507"/>
                </a:cubicBezTo>
                <a:cubicBezTo>
                  <a:pt x="13633" y="576192"/>
                  <a:pt x="10409" y="565475"/>
                  <a:pt x="43042" y="587230"/>
                </a:cubicBezTo>
                <a:cubicBezTo>
                  <a:pt x="66212" y="656739"/>
                  <a:pt x="29794" y="546272"/>
                  <a:pt x="68209" y="671119"/>
                </a:cubicBezTo>
                <a:cubicBezTo>
                  <a:pt x="73410" y="688022"/>
                  <a:pt x="70272" y="711643"/>
                  <a:pt x="84987" y="721453"/>
                </a:cubicBezTo>
                <a:lnTo>
                  <a:pt x="110154" y="738231"/>
                </a:lnTo>
                <a:cubicBezTo>
                  <a:pt x="112950" y="746620"/>
                  <a:pt x="113019" y="756493"/>
                  <a:pt x="118543" y="763398"/>
                </a:cubicBezTo>
                <a:cubicBezTo>
                  <a:pt x="134571" y="783433"/>
                  <a:pt x="148614" y="778433"/>
                  <a:pt x="168877" y="788565"/>
                </a:cubicBezTo>
                <a:cubicBezTo>
                  <a:pt x="177895" y="793074"/>
                  <a:pt x="185655" y="799750"/>
                  <a:pt x="194044" y="805343"/>
                </a:cubicBezTo>
                <a:cubicBezTo>
                  <a:pt x="222327" y="847768"/>
                  <a:pt x="195468" y="818639"/>
                  <a:pt x="235989" y="838899"/>
                </a:cubicBezTo>
                <a:cubicBezTo>
                  <a:pt x="245007" y="843408"/>
                  <a:pt x="251889" y="851705"/>
                  <a:pt x="261156" y="855677"/>
                </a:cubicBezTo>
                <a:cubicBezTo>
                  <a:pt x="271753" y="860219"/>
                  <a:pt x="283669" y="860753"/>
                  <a:pt x="294712" y="864066"/>
                </a:cubicBezTo>
                <a:cubicBezTo>
                  <a:pt x="387043" y="891765"/>
                  <a:pt x="305261" y="877227"/>
                  <a:pt x="437325" y="889233"/>
                </a:cubicBezTo>
                <a:cubicBezTo>
                  <a:pt x="487213" y="899211"/>
                  <a:pt x="513470" y="906011"/>
                  <a:pt x="571549" y="906011"/>
                </a:cubicBezTo>
                <a:cubicBezTo>
                  <a:pt x="602436" y="906011"/>
                  <a:pt x="633068" y="900418"/>
                  <a:pt x="663828" y="897622"/>
                </a:cubicBezTo>
                <a:cubicBezTo>
                  <a:pt x="680856" y="893365"/>
                  <a:pt x="705702" y="888065"/>
                  <a:pt x="722551" y="880844"/>
                </a:cubicBezTo>
                <a:cubicBezTo>
                  <a:pt x="734045" y="875918"/>
                  <a:pt x="744613" y="868992"/>
                  <a:pt x="756107" y="864066"/>
                </a:cubicBezTo>
                <a:cubicBezTo>
                  <a:pt x="764234" y="860583"/>
                  <a:pt x="773543" y="859971"/>
                  <a:pt x="781273" y="855677"/>
                </a:cubicBezTo>
                <a:cubicBezTo>
                  <a:pt x="798900" y="845884"/>
                  <a:pt x="814829" y="833306"/>
                  <a:pt x="831607" y="822121"/>
                </a:cubicBezTo>
                <a:cubicBezTo>
                  <a:pt x="856353" y="805624"/>
                  <a:pt x="861756" y="804398"/>
                  <a:pt x="881941" y="780176"/>
                </a:cubicBezTo>
                <a:cubicBezTo>
                  <a:pt x="888396" y="772431"/>
                  <a:pt x="893126" y="763398"/>
                  <a:pt x="898719" y="755009"/>
                </a:cubicBezTo>
                <a:cubicBezTo>
                  <a:pt x="901515" y="741027"/>
                  <a:pt x="904940" y="727157"/>
                  <a:pt x="907108" y="713064"/>
                </a:cubicBezTo>
                <a:cubicBezTo>
                  <a:pt x="913678" y="670357"/>
                  <a:pt x="909511" y="654327"/>
                  <a:pt x="923886" y="620786"/>
                </a:cubicBezTo>
                <a:cubicBezTo>
                  <a:pt x="928812" y="609292"/>
                  <a:pt x="936020" y="598841"/>
                  <a:pt x="940664" y="587230"/>
                </a:cubicBezTo>
                <a:cubicBezTo>
                  <a:pt x="947232" y="570809"/>
                  <a:pt x="957442" y="536896"/>
                  <a:pt x="957442" y="536896"/>
                </a:cubicBezTo>
                <a:cubicBezTo>
                  <a:pt x="954646" y="508933"/>
                  <a:pt x="955372" y="480389"/>
                  <a:pt x="949053" y="453006"/>
                </a:cubicBezTo>
                <a:cubicBezTo>
                  <a:pt x="946786" y="443182"/>
                  <a:pt x="936784" y="436857"/>
                  <a:pt x="932275" y="427839"/>
                </a:cubicBezTo>
                <a:cubicBezTo>
                  <a:pt x="928320" y="419930"/>
                  <a:pt x="927841" y="410581"/>
                  <a:pt x="923886" y="402672"/>
                </a:cubicBezTo>
                <a:cubicBezTo>
                  <a:pt x="919377" y="393654"/>
                  <a:pt x="911203" y="386718"/>
                  <a:pt x="907108" y="377505"/>
                </a:cubicBezTo>
                <a:cubicBezTo>
                  <a:pt x="874261" y="303598"/>
                  <a:pt x="911099" y="347940"/>
                  <a:pt x="865163" y="302004"/>
                </a:cubicBezTo>
                <a:cubicBezTo>
                  <a:pt x="862367" y="293615"/>
                  <a:pt x="859203" y="285340"/>
                  <a:pt x="856774" y="276837"/>
                </a:cubicBezTo>
                <a:cubicBezTo>
                  <a:pt x="853607" y="265751"/>
                  <a:pt x="851698" y="254324"/>
                  <a:pt x="848385" y="243281"/>
                </a:cubicBezTo>
                <a:cubicBezTo>
                  <a:pt x="829838" y="181459"/>
                  <a:pt x="831607" y="212588"/>
                  <a:pt x="831607" y="1761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6094119" y="3792405"/>
            <a:ext cx="290595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sl-SI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Kaj pa je s kroglami prikazal </a:t>
            </a:r>
            <a:r>
              <a:rPr lang="sl-SI" sz="14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kipar Darko </a:t>
            </a:r>
            <a:r>
              <a:rPr lang="sl-SI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Golija? </a:t>
            </a:r>
            <a:r>
              <a:rPr lang="sl-SI" sz="14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Kip </a:t>
            </a:r>
            <a:r>
              <a:rPr lang="sl-SI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je zelo velik. </a:t>
            </a:r>
            <a:endParaRPr lang="sl-SI" sz="1400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sl-SI" sz="14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V </a:t>
            </a:r>
            <a:r>
              <a:rPr lang="sl-SI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dolžino meri kar 5 metrov. </a:t>
            </a:r>
          </a:p>
          <a:p>
            <a:pPr lvl="0">
              <a:lnSpc>
                <a:spcPct val="150000"/>
              </a:lnSpc>
            </a:pPr>
            <a:r>
              <a:rPr lang="sl-SI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Na kaj te spominja? </a:t>
            </a:r>
            <a:endParaRPr lang="sl-SI" sz="1400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sl-SI" sz="14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Zakaj</a:t>
            </a:r>
            <a:r>
              <a:rPr lang="sl-SI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2789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A4183BA3-9FDD-4E6B-BDA3-8C2F655D3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87" y="720160"/>
            <a:ext cx="3139907" cy="41865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C90F792-0AA8-4B2B-8B9D-6A8EDE72C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0" y="688270"/>
            <a:ext cx="3163824" cy="421843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13ECCEE3-84AB-4E59-8E5D-322602521434}"/>
              </a:ext>
            </a:extLst>
          </p:cNvPr>
          <p:cNvSpPr txBox="1"/>
          <p:nvPr/>
        </p:nvSpPr>
        <p:spPr>
          <a:xfrm>
            <a:off x="8263467" y="4906702"/>
            <a:ext cx="3668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Gabrijel </a:t>
            </a:r>
            <a:r>
              <a:rPr lang="sl-SI" sz="900" dirty="0" err="1">
                <a:latin typeface="Franklin Gothic Book" panose="020B0503020102020204" pitchFamily="34" charset="0"/>
              </a:rPr>
              <a:t>Kolbič</a:t>
            </a:r>
            <a:r>
              <a:rPr lang="sl-SI" sz="900" dirty="0">
                <a:latin typeface="Franklin Gothic Book" panose="020B0503020102020204" pitchFamily="34" charset="0"/>
              </a:rPr>
              <a:t>, </a:t>
            </a:r>
            <a:r>
              <a:rPr lang="sl-SI" sz="900" i="1" dirty="0" err="1">
                <a:latin typeface="Franklin Gothic Book" panose="020B0503020102020204" pitchFamily="34" charset="0"/>
              </a:rPr>
              <a:t>Gabrielca</a:t>
            </a:r>
            <a:r>
              <a:rPr lang="sl-SI" sz="900" i="1" dirty="0">
                <a:latin typeface="Franklin Gothic Book" panose="020B0503020102020204" pitchFamily="34" charset="0"/>
              </a:rPr>
              <a:t>, </a:t>
            </a:r>
            <a:r>
              <a:rPr lang="sl-SI" sz="900" dirty="0">
                <a:latin typeface="Franklin Gothic Book" panose="020B0503020102020204" pitchFamily="34" charset="0"/>
              </a:rPr>
              <a:t>1968, </a:t>
            </a:r>
            <a:r>
              <a:rPr lang="sl-SI" sz="900" dirty="0" smtClean="0">
                <a:latin typeface="Franklin Gothic Book" panose="020B0503020102020204" pitchFamily="34" charset="0"/>
              </a:rPr>
              <a:t>bron, 24 </a:t>
            </a:r>
            <a:r>
              <a:rPr lang="sl-SI" sz="900" dirty="0">
                <a:latin typeface="Franklin Gothic Book" panose="020B0503020102020204" pitchFamily="34" charset="0"/>
              </a:rPr>
              <a:t>x 19,5 x 17,5 cm 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1D4890C5-CAA9-4DDF-A144-F4BD79A5467D}"/>
              </a:ext>
            </a:extLst>
          </p:cNvPr>
          <p:cNvSpPr txBox="1"/>
          <p:nvPr/>
        </p:nvSpPr>
        <p:spPr>
          <a:xfrm>
            <a:off x="456390" y="4906702"/>
            <a:ext cx="38372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Vlasta Zorko, </a:t>
            </a:r>
            <a:r>
              <a:rPr lang="sl-SI" sz="900" i="1" dirty="0">
                <a:latin typeface="Franklin Gothic Book" panose="020B0503020102020204" pitchFamily="34" charset="0"/>
              </a:rPr>
              <a:t>Veliki </a:t>
            </a:r>
            <a:r>
              <a:rPr lang="sl-SI" sz="900" i="1" dirty="0" err="1">
                <a:latin typeface="Franklin Gothic Book" panose="020B0503020102020204" pitchFamily="34" charset="0"/>
              </a:rPr>
              <a:t>izriv</a:t>
            </a:r>
            <a:r>
              <a:rPr lang="sl-SI" sz="900" dirty="0">
                <a:latin typeface="Franklin Gothic Book" panose="020B0503020102020204" pitchFamily="34" charset="0"/>
              </a:rPr>
              <a:t>, 1973. poliester, </a:t>
            </a:r>
            <a:r>
              <a:rPr lang="sl-SI" sz="900" dirty="0" smtClean="0">
                <a:latin typeface="Franklin Gothic Book" panose="020B0503020102020204" pitchFamily="34" charset="0"/>
              </a:rPr>
              <a:t>65 </a:t>
            </a:r>
            <a:r>
              <a:rPr lang="sl-SI" sz="900" dirty="0">
                <a:latin typeface="Franklin Gothic Book" panose="020B0503020102020204" pitchFamily="34" charset="0"/>
              </a:rPr>
              <a:t>x 71 x 52 cm  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0415903A-588B-4DC7-B778-6D91543FA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5801" y="3333198"/>
            <a:ext cx="2593847" cy="1663092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="" xmlns:a16="http://schemas.microsoft.com/office/drawing/2014/main" id="{9530DC1D-289B-4AA4-B71A-5CC71C20EE5C}"/>
              </a:ext>
            </a:extLst>
          </p:cNvPr>
          <p:cNvSpPr txBox="1"/>
          <p:nvPr/>
        </p:nvSpPr>
        <p:spPr>
          <a:xfrm>
            <a:off x="4198482" y="1915533"/>
            <a:ext cx="4248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ZDI SE MI, KOT DA SE BO IZ TE </a:t>
            </a:r>
            <a:endParaRPr lang="sl-SI" sz="1400" b="1" dirty="0" smtClean="0">
              <a:latin typeface="Franklin Gothic No. 2" panose="0200050306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No. 2" panose="02000503060000020004" pitchFamily="50" charset="0"/>
              </a:rPr>
              <a:t>OBLIKE </a:t>
            </a:r>
            <a:r>
              <a:rPr lang="sl-SI" sz="1400" b="1" dirty="0">
                <a:latin typeface="Franklin Gothic No. 2" panose="02000503060000020004" pitchFamily="50" charset="0"/>
              </a:rPr>
              <a:t>IZRILO ŠE NEKAJ DRUGEGA. </a:t>
            </a:r>
            <a:endParaRPr lang="sl-SI" sz="1400" b="1" dirty="0" smtClean="0">
              <a:latin typeface="Franklin Gothic No. 2" panose="0200050306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No. 2" panose="02000503060000020004" pitchFamily="50" charset="0"/>
              </a:rPr>
              <a:t>MORDA </a:t>
            </a:r>
            <a:r>
              <a:rPr lang="sl-SI" sz="1400" b="1" dirty="0">
                <a:latin typeface="Franklin Gothic No. 2" panose="02000503060000020004" pitchFamily="50" charset="0"/>
              </a:rPr>
              <a:t>ŠE ENA GABRIELCA?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MALO JI JE ŽE PODOBNA. 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="" xmlns:a16="http://schemas.microsoft.com/office/drawing/2014/main" id="{1B7C9013-2D55-4EB3-A7A3-BD817745343B}"/>
              </a:ext>
            </a:extLst>
          </p:cNvPr>
          <p:cNvSpPr txBox="1"/>
          <p:nvPr/>
        </p:nvSpPr>
        <p:spPr>
          <a:xfrm>
            <a:off x="456390" y="5387842"/>
            <a:ext cx="11166520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Oba kipa imata v osnovi kroglo. Vanjo je kipar Gabrijel zasnoval portret hčerke. </a:t>
            </a:r>
            <a:r>
              <a:rPr lang="sl-SI" sz="1400" dirty="0" smtClean="0">
                <a:latin typeface="Franklin Gothic Book" panose="020B0503020102020204" pitchFamily="34" charset="0"/>
              </a:rPr>
              <a:t>V </a:t>
            </a:r>
            <a:r>
              <a:rPr lang="sl-SI" sz="1400" dirty="0">
                <a:latin typeface="Franklin Gothic Book" panose="020B0503020102020204" pitchFamily="34" charset="0"/>
              </a:rPr>
              <a:t>obliki, ki jo je ustvarila kiparka Vlasta Zorko, pa imamo občutek, kot da se bo še spreminjala. </a:t>
            </a:r>
            <a:r>
              <a:rPr lang="sl-SI" sz="1400" dirty="0" smtClean="0">
                <a:latin typeface="Franklin Gothic Book" panose="020B0503020102020204" pitchFamily="34" charset="0"/>
              </a:rPr>
              <a:t>Pri </a:t>
            </a:r>
            <a:r>
              <a:rPr lang="sl-SI" sz="1400" dirty="0">
                <a:latin typeface="Franklin Gothic Book" panose="020B0503020102020204" pitchFamily="34" charset="0"/>
              </a:rPr>
              <a:t>tem, v kaj se še lahko spremeni, pa je naši domišljiji prepuščena prosta pot.  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9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5864ADAC-79C1-4EC6-8C7A-DF4537AE8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5" y="683621"/>
            <a:ext cx="3598706" cy="5398060"/>
          </a:xfrm>
        </p:spPr>
      </p:pic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C406E3F1-D60E-43BF-835E-AA8D1A24BEE5}"/>
              </a:ext>
            </a:extLst>
          </p:cNvPr>
          <p:cNvSpPr txBox="1"/>
          <p:nvPr/>
        </p:nvSpPr>
        <p:spPr>
          <a:xfrm>
            <a:off x="454394" y="6081681"/>
            <a:ext cx="29706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Lojze Spacal, </a:t>
            </a:r>
            <a:r>
              <a:rPr lang="sl-SI" sz="900" i="1" dirty="0" err="1">
                <a:latin typeface="Franklin Gothic Book" panose="020B0503020102020204" pitchFamily="34" charset="0"/>
              </a:rPr>
              <a:t>Nocturno</a:t>
            </a:r>
            <a:r>
              <a:rPr lang="sl-SI" sz="900" i="1" dirty="0">
                <a:latin typeface="Franklin Gothic Book" panose="020B0503020102020204" pitchFamily="34" charset="0"/>
              </a:rPr>
              <a:t>, </a:t>
            </a:r>
            <a:r>
              <a:rPr lang="sl-SI" sz="900" dirty="0">
                <a:latin typeface="Franklin Gothic Book" panose="020B0503020102020204" pitchFamily="34" charset="0"/>
              </a:rPr>
              <a:t>1952, barvni lesorez, 40 x 30 cm</a:t>
            </a:r>
          </a:p>
        </p:txBody>
      </p:sp>
      <p:pic>
        <p:nvPicPr>
          <p:cNvPr id="7" name="Označba mesta vsebine 4">
            <a:extLst>
              <a:ext uri="{FF2B5EF4-FFF2-40B4-BE49-F238E27FC236}">
                <a16:creationId xmlns="" xmlns:a16="http://schemas.microsoft.com/office/drawing/2014/main" id="{6F8AD1BF-1F3A-4147-B1C0-E82C066B8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7"/>
          <a:stretch/>
        </p:blipFill>
        <p:spPr>
          <a:xfrm>
            <a:off x="7429172" y="3116301"/>
            <a:ext cx="4134598" cy="2965380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="" xmlns:a16="http://schemas.microsoft.com/office/drawing/2014/main" id="{1DA0848A-755B-47D6-AF05-7963C6005746}"/>
              </a:ext>
            </a:extLst>
          </p:cNvPr>
          <p:cNvSpPr/>
          <p:nvPr/>
        </p:nvSpPr>
        <p:spPr>
          <a:xfrm>
            <a:off x="7337564" y="6081681"/>
            <a:ext cx="29851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900" dirty="0" err="1">
                <a:latin typeface="Franklin Gothic Book" panose="020B0503020102020204" pitchFamily="34" charset="0"/>
              </a:rPr>
              <a:t>son:DA</a:t>
            </a:r>
            <a:r>
              <a:rPr lang="sl-SI" sz="900" dirty="0">
                <a:latin typeface="Franklin Gothic Book" panose="020B0503020102020204" pitchFamily="34" charset="0"/>
              </a:rPr>
              <a:t>, </a:t>
            </a:r>
            <a:r>
              <a:rPr lang="sl-SI" sz="900" i="1" dirty="0">
                <a:latin typeface="Franklin Gothic Book" panose="020B0503020102020204" pitchFamily="34" charset="0"/>
              </a:rPr>
              <a:t>Knjiga 1</a:t>
            </a:r>
            <a:r>
              <a:rPr lang="sl-SI" sz="900" dirty="0">
                <a:latin typeface="Franklin Gothic Book" panose="020B0503020102020204" pitchFamily="34" charset="0"/>
              </a:rPr>
              <a:t>, 2009, knjiga umetnika, 14,5 x 14,8 cm </a:t>
            </a:r>
            <a:endParaRPr lang="sl-SI" sz="900" dirty="0">
              <a:highlight>
                <a:srgbClr val="FFFF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B7213B4B-EC0F-4CD7-81D8-D9B635E7D46D}"/>
              </a:ext>
            </a:extLst>
          </p:cNvPr>
          <p:cNvSpPr txBox="1"/>
          <p:nvPr/>
        </p:nvSpPr>
        <p:spPr>
          <a:xfrm>
            <a:off x="4475248" y="1027210"/>
            <a:ext cx="57101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SPRAŠUJEM SE, KAM VODI NAJVEČJA LESTEV. </a:t>
            </a:r>
            <a:endParaRPr lang="sl-SI" sz="1400" b="1" dirty="0" smtClean="0">
              <a:latin typeface="Franklin Gothic No. 2" panose="0200050306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No. 2" panose="02000503060000020004" pitchFamily="50" charset="0"/>
              </a:rPr>
              <a:t>MORDA </a:t>
            </a:r>
            <a:r>
              <a:rPr lang="sl-SI" sz="1400" b="1" dirty="0">
                <a:latin typeface="Franklin Gothic No. 2" panose="02000503060000020004" pitchFamily="50" charset="0"/>
              </a:rPr>
              <a:t>DO LUNE IN PLANETOV?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IN TO KAR IZ DNEVNE SOBE, ALI KAKO?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="" xmlns:a16="http://schemas.microsoft.com/office/drawing/2014/main" id="{F3376A9D-BE44-46A0-9C52-4920BC47D7D5}"/>
              </a:ext>
            </a:extLst>
          </p:cNvPr>
          <p:cNvSpPr txBox="1"/>
          <p:nvPr/>
        </p:nvSpPr>
        <p:spPr>
          <a:xfrm>
            <a:off x="4465839" y="4681784"/>
            <a:ext cx="2963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Na obeh umetninah </a:t>
            </a:r>
            <a:r>
              <a:rPr lang="sl-SI" sz="1400" dirty="0" smtClean="0">
                <a:latin typeface="Franklin Gothic Book" panose="020B0503020102020204" pitchFamily="34" charset="0"/>
              </a:rPr>
              <a:t>so </a:t>
            </a:r>
            <a:r>
              <a:rPr lang="sl-SI" sz="1400" dirty="0">
                <a:latin typeface="Franklin Gothic Book" panose="020B0503020102020204" pitchFamily="34" charset="0"/>
              </a:rPr>
              <a:t>prikazani vsakdanji predmeti. Naštej jih.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Kaj pa predmeti v tvoji sobi?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Kateri </a:t>
            </a:r>
            <a:r>
              <a:rPr lang="sl-SI" sz="1400" dirty="0">
                <a:latin typeface="Franklin Gothic Book" panose="020B0503020102020204" pitchFamily="34" charset="0"/>
              </a:rPr>
              <a:t>so okrogli?  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5" y="3369733"/>
            <a:ext cx="2447534" cy="151925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4292" y="3823699"/>
            <a:ext cx="2497999" cy="15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8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4">
            <a:extLst>
              <a:ext uri="{FF2B5EF4-FFF2-40B4-BE49-F238E27FC236}">
                <a16:creationId xmlns="" xmlns:a16="http://schemas.microsoft.com/office/drawing/2014/main" id="{AB8A8B60-138F-480F-878B-79A7B777B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73" y="889324"/>
            <a:ext cx="3321005" cy="475721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D04B3221-C6E0-40C0-9F6D-3FB343A53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5" y="889325"/>
            <a:ext cx="3586493" cy="4757213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E9D54A72-384B-4446-B9D4-B76A10F82B03}"/>
              </a:ext>
            </a:extLst>
          </p:cNvPr>
          <p:cNvSpPr txBox="1"/>
          <p:nvPr/>
        </p:nvSpPr>
        <p:spPr>
          <a:xfrm>
            <a:off x="4571566" y="3093033"/>
            <a:ext cx="39285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Poišči cvetlice, ki so skoraj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pravilne </a:t>
            </a:r>
            <a:r>
              <a:rPr lang="sl-SI" sz="1400" dirty="0">
                <a:latin typeface="Franklin Gothic Book" panose="020B0503020102020204" pitchFamily="34" charset="0"/>
              </a:rPr>
              <a:t>okrogle oblike.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Tudi </a:t>
            </a:r>
            <a:r>
              <a:rPr lang="sl-SI" sz="1400" dirty="0">
                <a:latin typeface="Franklin Gothic Book" panose="020B0503020102020204" pitchFamily="34" charset="0"/>
              </a:rPr>
              <a:t>na sliki Simone Šuc je veliko krogov,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ki </a:t>
            </a:r>
            <a:r>
              <a:rPr lang="sl-SI" sz="1400" dirty="0">
                <a:latin typeface="Franklin Gothic Book" panose="020B0503020102020204" pitchFamily="34" charset="0"/>
              </a:rPr>
              <a:t>jih slikarka ustvarja s prosto roko.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Poskusi </a:t>
            </a:r>
            <a:r>
              <a:rPr lang="sl-SI" sz="1400" dirty="0">
                <a:latin typeface="Franklin Gothic Book" panose="020B0503020102020204" pitchFamily="34" charset="0"/>
              </a:rPr>
              <a:t>narisati krog s prosto roko </a:t>
            </a:r>
            <a:r>
              <a:rPr lang="sl-SI" sz="1400" dirty="0" smtClean="0">
                <a:latin typeface="Franklin Gothic Book" panose="020B0503020102020204" pitchFamily="34" charset="0"/>
              </a:rPr>
              <a:t>in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še </a:t>
            </a:r>
            <a:r>
              <a:rPr lang="sl-SI" sz="1400" dirty="0">
                <a:latin typeface="Franklin Gothic Book" panose="020B0503020102020204" pitchFamily="34" charset="0"/>
              </a:rPr>
              <a:t>enega; no, pa še enega ali kar tri.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So </a:t>
            </a:r>
            <a:r>
              <a:rPr lang="sl-SI" sz="1400" dirty="0">
                <a:latin typeface="Franklin Gothic Book" panose="020B0503020102020204" pitchFamily="34" charset="0"/>
              </a:rPr>
              <a:t>enaki? 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="" xmlns:a16="http://schemas.microsoft.com/office/drawing/2014/main" id="{B09B76DA-E858-4630-85A9-9F8E6E4CBF19}"/>
              </a:ext>
            </a:extLst>
          </p:cNvPr>
          <p:cNvSpPr txBox="1"/>
          <p:nvPr/>
        </p:nvSpPr>
        <p:spPr>
          <a:xfrm>
            <a:off x="6214086" y="785127"/>
            <a:ext cx="1776674" cy="134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TALE CVETLICA JE TAKŠNE OBLIKE KOT MOJA GLAVA.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="" xmlns:a16="http://schemas.microsoft.com/office/drawing/2014/main" id="{8CE54449-E5DB-43DE-84D0-087D76162570}"/>
              </a:ext>
            </a:extLst>
          </p:cNvPr>
          <p:cNvSpPr txBox="1"/>
          <p:nvPr/>
        </p:nvSpPr>
        <p:spPr>
          <a:xfrm>
            <a:off x="475399" y="5655273"/>
            <a:ext cx="29290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Avgusta Šantel, </a:t>
            </a:r>
            <a:r>
              <a:rPr lang="sl-SI" sz="900" i="1" dirty="0">
                <a:latin typeface="Franklin Gothic Book" panose="020B0503020102020204" pitchFamily="34" charset="0"/>
              </a:rPr>
              <a:t>Cvetlice, </a:t>
            </a:r>
            <a:r>
              <a:rPr lang="sl-SI" sz="900" dirty="0">
                <a:latin typeface="Franklin Gothic Book" panose="020B0503020102020204" pitchFamily="34" charset="0"/>
              </a:rPr>
              <a:t>ok. 1910, akvarel, 35 x 27 cm  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="" xmlns:a16="http://schemas.microsoft.com/office/drawing/2014/main" id="{47D65ABD-AA08-4AF5-BB85-D82A857C9379}"/>
              </a:ext>
            </a:extLst>
          </p:cNvPr>
          <p:cNvSpPr txBox="1"/>
          <p:nvPr/>
        </p:nvSpPr>
        <p:spPr>
          <a:xfrm>
            <a:off x="8033095" y="5652338"/>
            <a:ext cx="30780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Simona </a:t>
            </a:r>
            <a:r>
              <a:rPr lang="sl-SI" sz="900" dirty="0" err="1">
                <a:latin typeface="Franklin Gothic Book" panose="020B0503020102020204" pitchFamily="34" charset="0"/>
              </a:rPr>
              <a:t>Šuc</a:t>
            </a:r>
            <a:r>
              <a:rPr lang="sl-SI" sz="900" dirty="0">
                <a:latin typeface="Franklin Gothic Book" panose="020B0503020102020204" pitchFamily="34" charset="0"/>
              </a:rPr>
              <a:t>, Vrh globine, 2016, akril, platno, 200 x 140 cm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FEF9705F-FD05-4AAB-8ABD-993F07975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384673" y="1214772"/>
            <a:ext cx="751601" cy="763723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39" y="929343"/>
            <a:ext cx="1317436" cy="16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FA2635FB-D183-462C-BB81-436BE1A076C3}"/>
              </a:ext>
            </a:extLst>
          </p:cNvPr>
          <p:cNvSpPr txBox="1"/>
          <p:nvPr/>
        </p:nvSpPr>
        <p:spPr>
          <a:xfrm>
            <a:off x="518558" y="721453"/>
            <a:ext cx="110452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KROG – PREDMET, CVET, PLANET ALI KAJ ČISTO DRUGEGA </a:t>
            </a:r>
          </a:p>
          <a:p>
            <a:pPr>
              <a:lnSpc>
                <a:spcPct val="150000"/>
              </a:lnSpc>
            </a:pP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Potrebuješ:</a:t>
            </a:r>
            <a:endParaRPr lang="sl-SI" sz="1400" dirty="0"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1400" dirty="0">
                <a:latin typeface="Franklin Gothic Book" panose="020B0503020102020204" pitchFamily="34" charset="0"/>
              </a:rPr>
              <a:t>RISALNI LIST – velik ali majhen!!!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1400" dirty="0">
                <a:latin typeface="Franklin Gothic Book" panose="020B0503020102020204" pitchFamily="34" charset="0"/>
              </a:rPr>
              <a:t>RISALA (svinčnik, barvice, voščenke)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1400" dirty="0">
                <a:latin typeface="Franklin Gothic Book" panose="020B0503020102020204" pitchFamily="34" charset="0"/>
              </a:rPr>
              <a:t>VELIKO DOMIŠLJIJE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Preriši </a:t>
            </a:r>
            <a:r>
              <a:rPr lang="sl-SI" sz="1400" dirty="0">
                <a:latin typeface="Franklin Gothic Book" panose="020B0503020102020204" pitchFamily="34" charset="0"/>
              </a:rPr>
              <a:t>kroge, ki so prikazani na naslednji stran.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Nato </a:t>
            </a:r>
            <a:r>
              <a:rPr lang="sl-SI" sz="1400" dirty="0">
                <a:latin typeface="Franklin Gothic Book" panose="020B0503020102020204" pitchFamily="34" charset="0"/>
              </a:rPr>
              <a:t>risbo po svoji zamisli nadaljuj.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Morda </a:t>
            </a:r>
            <a:r>
              <a:rPr lang="sl-SI" sz="1400" dirty="0">
                <a:latin typeface="Franklin Gothic Book" panose="020B0503020102020204" pitchFamily="34" charset="0"/>
              </a:rPr>
              <a:t>iz krogov ustvariš podobe predmetov,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živali</a:t>
            </a:r>
            <a:r>
              <a:rPr lang="sl-SI" sz="1400" dirty="0" smtClean="0">
                <a:latin typeface="Franklin Gothic Book" panose="020B0503020102020204" pitchFamily="34" charset="0"/>
              </a:rPr>
              <a:t>, vesolja </a:t>
            </a:r>
            <a:r>
              <a:rPr lang="sl-SI" sz="1400" dirty="0">
                <a:latin typeface="Franklin Gothic Book" panose="020B0503020102020204" pitchFamily="34" charset="0"/>
              </a:rPr>
              <a:t>ali kaj čisto domišljijskega</a:t>
            </a:r>
            <a:r>
              <a:rPr lang="sl-SI" sz="1400" dirty="0" smtClean="0">
                <a:latin typeface="Franklin Gothic Book" panose="020B05030201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Book" panose="020B05030201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sl-SI" sz="1400" b="1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Book" panose="020B0503020102020204" pitchFamily="34" charset="0"/>
              </a:rPr>
              <a:t>	                Pri </a:t>
            </a:r>
            <a:r>
              <a:rPr lang="sl-SI" sz="1400" b="1" dirty="0">
                <a:latin typeface="Franklin Gothic Book" panose="020B0503020102020204" pitchFamily="34" charset="0"/>
              </a:rPr>
              <a:t>ustvarjanju se prepusti domišljiji!</a:t>
            </a:r>
          </a:p>
          <a:p>
            <a:pPr>
              <a:lnSpc>
                <a:spcPct val="150000"/>
              </a:lnSpc>
            </a:pPr>
            <a:endParaRPr lang="sl-SI" sz="14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91" y="4043144"/>
            <a:ext cx="2378862" cy="147663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FE576EBF-C6A6-405E-A589-7DFAD54E8A97}"/>
              </a:ext>
            </a:extLst>
          </p:cNvPr>
          <p:cNvSpPr txBox="1"/>
          <p:nvPr/>
        </p:nvSpPr>
        <p:spPr>
          <a:xfrm>
            <a:off x="537901" y="5385111"/>
            <a:ext cx="11025869" cy="73866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solidFill>
                  <a:schemeClr val="bg1"/>
                </a:solidFill>
                <a:latin typeface="Franklin Gothic No. 2" panose="02000503060000020004" pitchFamily="50" charset="0"/>
              </a:rPr>
              <a:t>USTVARI IZDELEK NA KATEREGA BOŠ PONOSEN/A!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solidFill>
                  <a:schemeClr val="bg1"/>
                </a:solidFill>
              </a:rPr>
              <a:t>Fotografijo izdelka nam lahko pošlješ na </a:t>
            </a:r>
            <a:r>
              <a:rPr lang="sl-SI" sz="1400" dirty="0" smtClean="0">
                <a:solidFill>
                  <a:schemeClr val="bg1"/>
                </a:solidFill>
              </a:rPr>
              <a:t>naslov  </a:t>
            </a:r>
            <a:r>
              <a:rPr lang="sl-SI" sz="1400" dirty="0" err="1" smtClean="0">
                <a:solidFill>
                  <a:schemeClr val="bg1"/>
                </a:solidFill>
              </a:rPr>
              <a:t>info</a:t>
            </a:r>
            <a:r>
              <a:rPr lang="sl-SI" sz="1400" dirty="0" smtClean="0">
                <a:solidFill>
                  <a:schemeClr val="bg1"/>
                </a:solidFill>
              </a:rPr>
              <a:t>@</a:t>
            </a:r>
            <a:r>
              <a:rPr lang="sl-SI" sz="1400" dirty="0" err="1" smtClean="0">
                <a:solidFill>
                  <a:schemeClr val="bg1"/>
                </a:solidFill>
              </a:rPr>
              <a:t>ugm</a:t>
            </a:r>
            <a:r>
              <a:rPr lang="sl-SI" sz="1400" dirty="0" smtClean="0">
                <a:solidFill>
                  <a:schemeClr val="bg1"/>
                </a:solidFill>
              </a:rPr>
              <a:t>.si. Objavili </a:t>
            </a:r>
            <a:r>
              <a:rPr lang="sl-SI" sz="1400" dirty="0">
                <a:solidFill>
                  <a:schemeClr val="bg1"/>
                </a:solidFill>
              </a:rPr>
              <a:t>jo bomo na naši spletni </a:t>
            </a:r>
            <a:r>
              <a:rPr lang="sl-SI" sz="1400" dirty="0" smtClean="0">
                <a:solidFill>
                  <a:schemeClr val="bg1"/>
                </a:solidFill>
              </a:rPr>
              <a:t>strani in v našem foto arhivu na portalu </a:t>
            </a:r>
            <a:r>
              <a:rPr lang="sl-SI" sz="1400" dirty="0" err="1" smtClean="0">
                <a:solidFill>
                  <a:schemeClr val="bg1"/>
                </a:solidFill>
              </a:rPr>
              <a:t>Flickr</a:t>
            </a:r>
            <a:r>
              <a:rPr lang="sl-SI" sz="1400" dirty="0" smtClean="0">
                <a:solidFill>
                  <a:schemeClr val="bg1"/>
                </a:solidFill>
              </a:rPr>
              <a:t>. </a:t>
            </a:r>
            <a:endParaRPr lang="sl-SI" sz="1400" dirty="0">
              <a:solidFill>
                <a:schemeClr val="bg1"/>
              </a:solidFill>
            </a:endParaRPr>
          </a:p>
        </p:txBody>
      </p:sp>
      <p:sp>
        <p:nvSpPr>
          <p:cNvPr id="10" name="Smeško 9"/>
          <p:cNvSpPr/>
          <p:nvPr/>
        </p:nvSpPr>
        <p:spPr>
          <a:xfrm>
            <a:off x="1449723" y="4727079"/>
            <a:ext cx="654543" cy="658032"/>
          </a:xfrm>
          <a:prstGeom prst="smileyFace">
            <a:avLst/>
          </a:prstGeom>
          <a:solidFill>
            <a:srgbClr val="FFE10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6345" y="1397605"/>
            <a:ext cx="2609378" cy="347917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08" y="948063"/>
            <a:ext cx="2620362" cy="3493816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5159849" y="4453333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Svetla je </a:t>
            </a:r>
            <a:r>
              <a:rPr lang="sl-SI" sz="900" i="1" dirty="0">
                <a:latin typeface="Franklin Gothic Book" panose="020B0503020102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Vesoljsko sadje</a:t>
            </a:r>
            <a:r>
              <a:rPr lang="sl-SI" sz="900" dirty="0">
                <a:latin typeface="Franklin Gothic Book" panose="020B0503020102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ustvarjala v mešani tehniki. Uporabljala je barvice, flomastre in vodene barve.</a:t>
            </a:r>
            <a:endParaRPr lang="sl-SI" sz="9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8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>
            <a:extLst>
              <a:ext uri="{FF2B5EF4-FFF2-40B4-BE49-F238E27FC236}">
                <a16:creationId xmlns="" xmlns:a16="http://schemas.microsoft.com/office/drawing/2014/main" id="{8335116B-EBDD-4598-9295-48767CEE183C}"/>
              </a:ext>
            </a:extLst>
          </p:cNvPr>
          <p:cNvSpPr/>
          <p:nvPr/>
        </p:nvSpPr>
        <p:spPr>
          <a:xfrm>
            <a:off x="1460391" y="2567379"/>
            <a:ext cx="1954635" cy="18770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>
            <a:extLst>
              <a:ext uri="{FF2B5EF4-FFF2-40B4-BE49-F238E27FC236}">
                <a16:creationId xmlns="" xmlns:a16="http://schemas.microsoft.com/office/drawing/2014/main" id="{3348E54C-072C-4535-90BB-E83ACD3E0A9F}"/>
              </a:ext>
            </a:extLst>
          </p:cNvPr>
          <p:cNvSpPr/>
          <p:nvPr/>
        </p:nvSpPr>
        <p:spPr>
          <a:xfrm>
            <a:off x="5176706" y="1426128"/>
            <a:ext cx="1293303" cy="12408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>
            <a:extLst>
              <a:ext uri="{FF2B5EF4-FFF2-40B4-BE49-F238E27FC236}">
                <a16:creationId xmlns="" xmlns:a16="http://schemas.microsoft.com/office/drawing/2014/main" id="{31698B37-4439-4BA0-A472-A2A7A762121F}"/>
              </a:ext>
            </a:extLst>
          </p:cNvPr>
          <p:cNvSpPr/>
          <p:nvPr/>
        </p:nvSpPr>
        <p:spPr>
          <a:xfrm>
            <a:off x="7281644" y="2666999"/>
            <a:ext cx="3286895" cy="32031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="" xmlns:a16="http://schemas.microsoft.com/office/drawing/2014/main" id="{9A6C51EC-87D2-4550-B5B9-7518791DBB66}"/>
              </a:ext>
            </a:extLst>
          </p:cNvPr>
          <p:cNvSpPr/>
          <p:nvPr/>
        </p:nvSpPr>
        <p:spPr>
          <a:xfrm>
            <a:off x="4274501" y="5126122"/>
            <a:ext cx="437625" cy="4439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9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988" y="0"/>
            <a:ext cx="5352288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96" y="1249491"/>
            <a:ext cx="10522608" cy="435901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579531" y="1656194"/>
            <a:ext cx="657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Franklin Gothic Book" panose="020B0503020102020204" pitchFamily="34" charset="0"/>
              </a:rPr>
              <a:t>Raziskujte Zbirko UGM na spletu:  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www.ugm.si/zbirka/ ali  www.museums.si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Sledite nam lahko tudi na družabnih </a:t>
            </a:r>
            <a:r>
              <a:rPr lang="sl-SI" sz="2000" dirty="0" smtClean="0">
                <a:latin typeface="Franklin Gothic Book" panose="020B0503020102020204" pitchFamily="34" charset="0"/>
              </a:rPr>
              <a:t>omrežjih:</a:t>
            </a:r>
          </a:p>
          <a:p>
            <a:r>
              <a:rPr lang="sl-SI" sz="2000" dirty="0" err="1" smtClean="0">
                <a:latin typeface="Franklin Gothic Book" panose="020B0503020102020204" pitchFamily="34" charset="0"/>
              </a:rPr>
              <a:t>Facebook</a:t>
            </a:r>
            <a:r>
              <a:rPr lang="sl-SI" sz="2000" dirty="0" smtClean="0">
                <a:latin typeface="Franklin Gothic Book" panose="020B0503020102020204" pitchFamily="34" charset="0"/>
              </a:rPr>
              <a:t> in </a:t>
            </a:r>
            <a:r>
              <a:rPr lang="sl-SI" sz="2000" dirty="0" err="1" smtClean="0">
                <a:latin typeface="Franklin Gothic Book" panose="020B0503020102020204" pitchFamily="34" charset="0"/>
              </a:rPr>
              <a:t>Instagram</a:t>
            </a:r>
            <a:endParaRPr lang="sl-SI" sz="2000" dirty="0" smtClean="0">
              <a:latin typeface="Franklin Gothic Book" panose="020B0503020102020204" pitchFamily="34" charset="0"/>
            </a:endParaRPr>
          </a:p>
          <a:p>
            <a:r>
              <a:rPr lang="sl-SI" sz="2000" dirty="0" smtClean="0">
                <a:latin typeface="Franklin Gothic Book" panose="020B0503020102020204" pitchFamily="34" charset="0"/>
              </a:rPr>
              <a:t>Naročite </a:t>
            </a:r>
            <a:r>
              <a:rPr lang="sl-SI" sz="2000" dirty="0">
                <a:latin typeface="Franklin Gothic Book" panose="020B0503020102020204" pitchFamily="34" charset="0"/>
              </a:rPr>
              <a:t>se na naš tedenski </a:t>
            </a:r>
            <a:r>
              <a:rPr lang="sl-SI" sz="2000" dirty="0" err="1" smtClean="0">
                <a:latin typeface="Franklin Gothic Book" panose="020B0503020102020204" pitchFamily="34" charset="0"/>
              </a:rPr>
              <a:t>novičnik</a:t>
            </a:r>
            <a:r>
              <a:rPr lang="sl-SI" sz="2000" dirty="0">
                <a:latin typeface="Franklin Gothic Book" panose="020B0503020102020204" pitchFamily="34" charset="0"/>
              </a:rPr>
              <a:t>: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http://www.ugm.si/o-ugm/prijava-na-ugm-novicnik/</a:t>
            </a:r>
          </a:p>
          <a:p>
            <a:endParaRPr lang="sl-SI" sz="2000" dirty="0">
              <a:latin typeface="Franklin Gothic Book" panose="020B0503020102020204" pitchFamily="34" charset="0"/>
            </a:endParaRPr>
          </a:p>
          <a:p>
            <a:r>
              <a:rPr lang="sl-SI" sz="2000" dirty="0">
                <a:latin typeface="Franklin Gothic Book" panose="020B0503020102020204" pitchFamily="34" charset="0"/>
              </a:rPr>
              <a:t>Naloge je pripravila </a:t>
            </a:r>
            <a:r>
              <a:rPr lang="sl-SI" sz="2000" dirty="0" smtClean="0">
                <a:latin typeface="Franklin Gothic Book" panose="020B0503020102020204" pitchFamily="34" charset="0"/>
              </a:rPr>
              <a:t>Brigita Strnad, muzejska svetovalka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i</a:t>
            </a:r>
            <a:r>
              <a:rPr lang="sl-SI" sz="2000" dirty="0" smtClean="0">
                <a:latin typeface="Franklin Gothic Book" panose="020B0503020102020204" pitchFamily="34" charset="0"/>
              </a:rPr>
              <a:t>n vodja pedagoškega programa UGM. </a:t>
            </a:r>
          </a:p>
          <a:p>
            <a:r>
              <a:rPr lang="sl-SI" sz="2000" dirty="0" smtClean="0">
                <a:latin typeface="Franklin Gothic Book" panose="020B0503020102020204" pitchFamily="34" charset="0"/>
              </a:rPr>
              <a:t>Avtor </a:t>
            </a:r>
            <a:r>
              <a:rPr lang="sl-SI" sz="2000" dirty="0">
                <a:latin typeface="Franklin Gothic Book" panose="020B0503020102020204" pitchFamily="34" charset="0"/>
              </a:rPr>
              <a:t>podobe Hude mravljice je </a:t>
            </a:r>
            <a:r>
              <a:rPr lang="sl-SI" sz="2000" dirty="0" smtClean="0">
                <a:latin typeface="Franklin Gothic Book" panose="020B0503020102020204" pitchFamily="34" charset="0"/>
              </a:rPr>
              <a:t>ilustrator Nenad </a:t>
            </a:r>
            <a:r>
              <a:rPr lang="sl-SI" sz="2000" dirty="0" err="1">
                <a:latin typeface="Franklin Gothic Book" panose="020B0503020102020204" pitchFamily="34" charset="0"/>
              </a:rPr>
              <a:t>Cizl</a:t>
            </a:r>
            <a:r>
              <a:rPr lang="sl-SI" sz="2000" dirty="0">
                <a:latin typeface="Franklin Gothic Book" panose="020B0503020102020204" pitchFamily="34" charset="0"/>
              </a:rPr>
              <a:t>.</a:t>
            </a:r>
          </a:p>
          <a:p>
            <a:r>
              <a:rPr lang="sl-SI" sz="2000" dirty="0" smtClean="0">
                <a:latin typeface="Franklin Gothic Book" panose="020B0503020102020204" pitchFamily="34" charset="0"/>
              </a:rPr>
              <a:t>Avtor </a:t>
            </a:r>
            <a:r>
              <a:rPr lang="sl-SI" sz="2000" dirty="0">
                <a:latin typeface="Franklin Gothic Book" panose="020B0503020102020204" pitchFamily="34" charset="0"/>
              </a:rPr>
              <a:t>nekaterih </a:t>
            </a:r>
            <a:r>
              <a:rPr lang="sl-SI" sz="2000" dirty="0" smtClean="0">
                <a:latin typeface="Franklin Gothic Book" panose="020B0503020102020204" pitchFamily="34" charset="0"/>
              </a:rPr>
              <a:t>fotografij je fotograf Damjan Švarc.</a:t>
            </a:r>
            <a:endParaRPr lang="sl-SI" sz="2000" dirty="0">
              <a:latin typeface="Franklin Gothic Book" panose="020B0503020102020204" pitchFamily="34" charset="0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052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549</Words>
  <Application>Microsoft Office PowerPoint</Application>
  <PresentationFormat>Širokozaslonsko</PresentationFormat>
  <Paragraphs>66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Franklin Gothic No. 2</vt:lpstr>
      <vt:lpstr>Lucida Sans Unicode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Ornik</dc:creator>
  <cp:lastModifiedBy>Uporabnik</cp:lastModifiedBy>
  <cp:revision>59</cp:revision>
  <dcterms:created xsi:type="dcterms:W3CDTF">2021-01-13T09:51:33Z</dcterms:created>
  <dcterms:modified xsi:type="dcterms:W3CDTF">2021-01-18T06:55:09Z</dcterms:modified>
</cp:coreProperties>
</file>